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7990" autoAdjust="0"/>
  </p:normalViewPr>
  <p:slideViewPr>
    <p:cSldViewPr>
      <p:cViewPr varScale="1">
        <p:scale>
          <a:sx n="59" d="100"/>
          <a:sy n="59" d="100"/>
        </p:scale>
        <p:origin x="-1565"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0DA93B-7315-428B-8CDD-22CDDB469997}" type="datetimeFigureOut">
              <a:rPr lang="en-US" smtClean="0"/>
              <a:t>10/29/2012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3600AA-A1CE-4DDC-A50D-D3B7C23C680B}" type="slidenum">
              <a:rPr lang="en-US" smtClean="0"/>
              <a:t>‹#›</a:t>
            </a:fld>
            <a:endParaRPr lang="en-US"/>
          </a:p>
        </p:txBody>
      </p:sp>
    </p:spTree>
    <p:extLst>
      <p:ext uri="{BB962C8B-B14F-4D97-AF65-F5344CB8AC3E}">
        <p14:creationId xmlns:p14="http://schemas.microsoft.com/office/powerpoint/2010/main" val="1941866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Mental Math</a:t>
            </a:r>
          </a:p>
          <a:p>
            <a:endParaRPr lang="en-US" dirty="0" smtClean="0"/>
          </a:p>
          <a:p>
            <a:pPr marL="0" indent="0">
              <a:buNone/>
            </a:pPr>
            <a:r>
              <a:rPr lang="en-US" dirty="0" smtClean="0"/>
              <a:t>1.) Multiply -3 and -8.  Divide by -2.  Add</a:t>
            </a:r>
            <a:r>
              <a:rPr lang="en-US" baseline="0" dirty="0" smtClean="0"/>
              <a:t> 21.  Take the square root.  (3)</a:t>
            </a:r>
          </a:p>
          <a:p>
            <a:pPr marL="0" indent="0">
              <a:buNone/>
            </a:pPr>
            <a:endParaRPr lang="en-US" baseline="0" dirty="0" smtClean="0"/>
          </a:p>
          <a:p>
            <a:pPr marL="0" indent="0">
              <a:buNone/>
            </a:pPr>
            <a:r>
              <a:rPr lang="en-US" baseline="0" dirty="0" smtClean="0"/>
              <a:t>2.) Multiply -2 and -9.  Divide by -6.  Add -12.  Add 40.  Take the square root. (5)</a:t>
            </a:r>
            <a:endParaRPr lang="en-US" dirty="0"/>
          </a:p>
        </p:txBody>
      </p:sp>
      <p:sp>
        <p:nvSpPr>
          <p:cNvPr id="4" name="Slide Number Placeholder 3"/>
          <p:cNvSpPr>
            <a:spLocks noGrp="1"/>
          </p:cNvSpPr>
          <p:nvPr>
            <p:ph type="sldNum" sz="quarter" idx="10"/>
          </p:nvPr>
        </p:nvSpPr>
        <p:spPr/>
        <p:txBody>
          <a:bodyPr/>
          <a:lstStyle/>
          <a:p>
            <a:fld id="{C53600AA-A1CE-4DDC-A50D-D3B7C23C680B}" type="slidenum">
              <a:rPr lang="en-US" smtClean="0"/>
              <a:t>1</a:t>
            </a:fld>
            <a:endParaRPr lang="en-US"/>
          </a:p>
        </p:txBody>
      </p:sp>
    </p:spTree>
    <p:extLst>
      <p:ext uri="{BB962C8B-B14F-4D97-AF65-F5344CB8AC3E}">
        <p14:creationId xmlns:p14="http://schemas.microsoft.com/office/powerpoint/2010/main" val="1742510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3(2) = 6 cancels first</a:t>
            </a:r>
          </a:p>
          <a:p>
            <a:r>
              <a:rPr lang="en-US" dirty="0" smtClean="0"/>
              <a:t>Then 5’s</a:t>
            </a:r>
          </a:p>
          <a:p>
            <a:r>
              <a:rPr lang="en-US" dirty="0" smtClean="0"/>
              <a:t>Then 4 and 8</a:t>
            </a:r>
            <a:endParaRPr lang="en-US" dirty="0"/>
          </a:p>
        </p:txBody>
      </p:sp>
      <p:sp>
        <p:nvSpPr>
          <p:cNvPr id="4" name="Slide Number Placeholder 3"/>
          <p:cNvSpPr>
            <a:spLocks noGrp="1"/>
          </p:cNvSpPr>
          <p:nvPr>
            <p:ph type="sldNum" sz="quarter" idx="10"/>
          </p:nvPr>
        </p:nvSpPr>
        <p:spPr/>
        <p:txBody>
          <a:bodyPr/>
          <a:lstStyle/>
          <a:p>
            <a:fld id="{C53600AA-A1CE-4DDC-A50D-D3B7C23C680B}" type="slidenum">
              <a:rPr lang="en-US" smtClean="0"/>
              <a:t>7</a:t>
            </a:fld>
            <a:endParaRPr lang="en-US"/>
          </a:p>
        </p:txBody>
      </p:sp>
    </p:spTree>
    <p:extLst>
      <p:ext uri="{BB962C8B-B14F-4D97-AF65-F5344CB8AC3E}">
        <p14:creationId xmlns:p14="http://schemas.microsoft.com/office/powerpoint/2010/main" val="4146304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F58FA76-D634-4B73-9D8A-E75B0E293681}" type="datetimeFigureOut">
              <a:rPr lang="en-US" smtClean="0"/>
              <a:t>10/29/2012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1E51ED9-6312-45F4-B95F-74B978955CE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F58FA76-D634-4B73-9D8A-E75B0E293681}" type="datetimeFigureOut">
              <a:rPr lang="en-US" smtClean="0"/>
              <a:t>10/29/2012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E51ED9-6312-45F4-B95F-74B978955CE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F58FA76-D634-4B73-9D8A-E75B0E293681}" type="datetimeFigureOut">
              <a:rPr lang="en-US" smtClean="0"/>
              <a:t>10/29/2012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E51ED9-6312-45F4-B95F-74B978955CE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F58FA76-D634-4B73-9D8A-E75B0E293681}" type="datetimeFigureOut">
              <a:rPr lang="en-US" smtClean="0"/>
              <a:t>10/29/2012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E51ED9-6312-45F4-B95F-74B978955CE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F58FA76-D634-4B73-9D8A-E75B0E293681}" type="datetimeFigureOut">
              <a:rPr lang="en-US" smtClean="0"/>
              <a:t>10/29/2012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E51ED9-6312-45F4-B95F-74B978955CE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F58FA76-D634-4B73-9D8A-E75B0E293681}" type="datetimeFigureOut">
              <a:rPr lang="en-US" smtClean="0"/>
              <a:t>10/29/2012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E51ED9-6312-45F4-B95F-74B978955C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F58FA76-D634-4B73-9D8A-E75B0E293681}" type="datetimeFigureOut">
              <a:rPr lang="en-US" smtClean="0"/>
              <a:t>10/29/2012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E51ED9-6312-45F4-B95F-74B978955CE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F58FA76-D634-4B73-9D8A-E75B0E293681}" type="datetimeFigureOut">
              <a:rPr lang="en-US" smtClean="0"/>
              <a:t>10/29/2012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E51ED9-6312-45F4-B95F-74B978955C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58FA76-D634-4B73-9D8A-E75B0E293681}" type="datetimeFigureOut">
              <a:rPr lang="en-US" smtClean="0"/>
              <a:t>10/29/2012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E51ED9-6312-45F4-B95F-74B978955CE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F58FA76-D634-4B73-9D8A-E75B0E293681}" type="datetimeFigureOut">
              <a:rPr lang="en-US" smtClean="0"/>
              <a:t>10/29/2012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E51ED9-6312-45F4-B95F-74B978955CE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F58FA76-D634-4B73-9D8A-E75B0E293681}" type="datetimeFigureOut">
              <a:rPr lang="en-US" smtClean="0"/>
              <a:t>10/29/2012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1E51ED9-6312-45F4-B95F-74B978955CE1}"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F58FA76-D634-4B73-9D8A-E75B0E293681}" type="datetimeFigureOut">
              <a:rPr lang="en-US" smtClean="0"/>
              <a:t>10/29/2012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1E51ED9-6312-45F4-B95F-74B978955CE1}"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0"/>
            <a:ext cx="7851648" cy="762000"/>
          </a:xfrm>
        </p:spPr>
        <p:txBody>
          <a:bodyPr>
            <a:normAutofit fontScale="90000"/>
          </a:bodyPr>
          <a:lstStyle/>
          <a:p>
            <a:r>
              <a:rPr lang="en-US" dirty="0" smtClean="0"/>
              <a:t>Monday, October 29, 2012</a:t>
            </a:r>
            <a:endParaRPr lang="en-US" dirty="0"/>
          </a:p>
        </p:txBody>
      </p:sp>
      <mc:AlternateContent xmlns:mc="http://schemas.openxmlformats.org/markup-compatibility/2006">
        <mc:Choice xmlns:a14="http://schemas.microsoft.com/office/drawing/2010/main" Requires="a14">
          <p:sp>
            <p:nvSpPr>
              <p:cNvPr id="3" name="Subtitle 2"/>
              <p:cNvSpPr>
                <a:spLocks noGrp="1"/>
              </p:cNvSpPr>
              <p:nvPr>
                <p:ph type="subTitle" idx="1"/>
              </p:nvPr>
            </p:nvSpPr>
            <p:spPr>
              <a:xfrm>
                <a:off x="533400" y="1600200"/>
                <a:ext cx="7854696" cy="3380936"/>
              </a:xfrm>
            </p:spPr>
            <p:txBody>
              <a:bodyPr>
                <a:normAutofit fontScale="92500" lnSpcReduction="20000"/>
              </a:bodyPr>
              <a:lstStyle/>
              <a:p>
                <a:pPr algn="l"/>
                <a:r>
                  <a:rPr lang="en-US" dirty="0" smtClean="0">
                    <a:solidFill>
                      <a:schemeClr val="accent5"/>
                    </a:solidFill>
                  </a:rPr>
                  <a:t>Reminder: While you are working on TISK problems, if you have a signed quiz, have it out on your desk!</a:t>
                </a:r>
              </a:p>
              <a:p>
                <a:pPr algn="l"/>
                <a:r>
                  <a:rPr lang="en-US" dirty="0" smtClean="0"/>
                  <a:t>TISK</a:t>
                </a:r>
              </a:p>
              <a:p>
                <a:pPr marL="514350" indent="-514350" algn="l">
                  <a:buAutoNum type="arabicPeriod"/>
                </a:pPr>
                <a:r>
                  <a:rPr lang="en-US" dirty="0" smtClean="0"/>
                  <a:t>Evaluate: </a:t>
                </a:r>
                <a14:m>
                  <m:oMath xmlns:m="http://schemas.openxmlformats.org/officeDocument/2006/math">
                    <m:f>
                      <m:fPr>
                        <m:ctrlPr>
                          <a:rPr lang="en-US" i="1" smtClean="0">
                            <a:latin typeface="Cambria Math"/>
                          </a:rPr>
                        </m:ctrlPr>
                      </m:fPr>
                      <m:num>
                        <m:r>
                          <a:rPr lang="en-US" b="0" i="1" smtClean="0">
                            <a:latin typeface="Cambria Math"/>
                          </a:rPr>
                          <m:t>5</m:t>
                        </m:r>
                      </m:num>
                      <m:den>
                        <m:r>
                          <a:rPr lang="en-US" b="0" i="1" smtClean="0">
                            <a:latin typeface="Cambria Math"/>
                          </a:rPr>
                          <m:t>9</m:t>
                        </m:r>
                      </m:den>
                    </m:f>
                    <m:d>
                      <m:dPr>
                        <m:ctrlPr>
                          <a:rPr lang="en-US" i="1" smtClean="0">
                            <a:latin typeface="Cambria Math"/>
                          </a:rPr>
                        </m:ctrlPr>
                      </m:dPr>
                      <m:e>
                        <m:f>
                          <m:fPr>
                            <m:ctrlPr>
                              <a:rPr lang="en-US" i="1">
                                <a:latin typeface="Cambria Math"/>
                              </a:rPr>
                            </m:ctrlPr>
                          </m:fPr>
                          <m:num>
                            <m:r>
                              <a:rPr lang="en-US" b="0" i="1" smtClean="0">
                                <a:latin typeface="Cambria Math"/>
                              </a:rPr>
                              <m:t>3</m:t>
                            </m:r>
                          </m:num>
                          <m:den>
                            <m:r>
                              <a:rPr lang="en-US" b="0" i="1" smtClean="0">
                                <a:latin typeface="Cambria Math"/>
                              </a:rPr>
                              <m:t>20</m:t>
                            </m:r>
                          </m:den>
                        </m:f>
                      </m:e>
                    </m:d>
                    <m:r>
                      <a:rPr lang="en-US" b="0" i="1" smtClean="0">
                        <a:latin typeface="Cambria Math"/>
                      </a:rPr>
                      <m:t>−</m:t>
                    </m:r>
                    <m:f>
                      <m:fPr>
                        <m:ctrlPr>
                          <a:rPr lang="en-US" i="1">
                            <a:latin typeface="Cambria Math"/>
                          </a:rPr>
                        </m:ctrlPr>
                      </m:fPr>
                      <m:num>
                        <m:r>
                          <a:rPr lang="en-US" b="0" i="1" smtClean="0">
                            <a:latin typeface="Cambria Math"/>
                          </a:rPr>
                          <m:t>5</m:t>
                        </m:r>
                      </m:num>
                      <m:den>
                        <m:r>
                          <a:rPr lang="en-US" b="0" i="1" smtClean="0">
                            <a:latin typeface="Cambria Math"/>
                          </a:rPr>
                          <m:t>72</m:t>
                        </m:r>
                      </m:den>
                    </m:f>
                  </m:oMath>
                </a14:m>
                <a:endParaRPr lang="en-US" dirty="0" smtClean="0"/>
              </a:p>
              <a:p>
                <a:pPr marL="514350" indent="-514350" algn="l">
                  <a:buAutoNum type="arabicPeriod"/>
                </a:pPr>
                <a:r>
                  <a:rPr lang="en-US" dirty="0" smtClean="0"/>
                  <a:t>Write an equation that represents the question:</a:t>
                </a:r>
                <a:br>
                  <a:rPr lang="en-US" dirty="0" smtClean="0"/>
                </a:br>
                <a:r>
                  <a:rPr lang="en-US" dirty="0" smtClean="0"/>
                  <a:t>Twelve percent of what number is 72?</a:t>
                </a:r>
              </a:p>
              <a:p>
                <a:pPr marL="514350" indent="-514350" algn="l">
                  <a:buAutoNum type="arabicPeriod"/>
                </a:pPr>
                <a:r>
                  <a:rPr lang="en-US" dirty="0" smtClean="0"/>
                  <a:t>Solve the equation you wrote in #2.</a:t>
                </a:r>
              </a:p>
              <a:p>
                <a:pPr algn="l"/>
                <a:endParaRPr lang="en-US" dirty="0"/>
              </a:p>
              <a:p>
                <a:pPr algn="l"/>
                <a:r>
                  <a:rPr lang="en-US" dirty="0" smtClean="0"/>
                  <a:t>There will be 2 Mental Math questions today!</a:t>
                </a:r>
                <a:endParaRPr lang="en-US" dirty="0"/>
              </a:p>
            </p:txBody>
          </p:sp>
        </mc:Choice>
        <mc:Fallback>
          <p:sp>
            <p:nvSpPr>
              <p:cNvPr id="3" name="Subtitle 2"/>
              <p:cNvSpPr>
                <a:spLocks noGrp="1" noRot="1" noChangeAspect="1" noMove="1" noResize="1" noEditPoints="1" noAdjustHandles="1" noChangeArrowheads="1" noChangeShapeType="1" noTextEdit="1"/>
              </p:cNvSpPr>
              <p:nvPr>
                <p:ph type="subTitle" idx="1"/>
              </p:nvPr>
            </p:nvSpPr>
            <p:spPr>
              <a:xfrm>
                <a:off x="533400" y="1600200"/>
                <a:ext cx="7854696" cy="3380936"/>
              </a:xfrm>
              <a:blipFill rotWithShape="1">
                <a:blip r:embed="rId3"/>
                <a:stretch>
                  <a:fillRect l="-2407" t="-3430" r="-1475" b="-3249"/>
                </a:stretch>
              </a:blipFill>
            </p:spPr>
            <p:txBody>
              <a:bodyPr/>
              <a:lstStyle/>
              <a:p>
                <a:r>
                  <a:rPr lang="en-US">
                    <a:noFill/>
                  </a:rPr>
                  <a:t> </a:t>
                </a:r>
              </a:p>
            </p:txBody>
          </p:sp>
        </mc:Fallback>
      </mc:AlternateContent>
      <p:sp>
        <p:nvSpPr>
          <p:cNvPr id="4" name="TextBox 3"/>
          <p:cNvSpPr txBox="1"/>
          <p:nvPr/>
        </p:nvSpPr>
        <p:spPr>
          <a:xfrm>
            <a:off x="381000" y="5410200"/>
            <a:ext cx="8382000" cy="1077218"/>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pPr algn="ctr"/>
            <a:r>
              <a:rPr lang="en-US" sz="3200" dirty="0" smtClean="0"/>
              <a:t>Homework: </a:t>
            </a:r>
            <a:br>
              <a:rPr lang="en-US" sz="3200" dirty="0" smtClean="0"/>
            </a:br>
            <a:r>
              <a:rPr lang="en-US" sz="3200" dirty="0" smtClean="0"/>
              <a:t>Combinations  &amp; Permutations worksheet</a:t>
            </a:r>
            <a:endParaRPr lang="en-US" sz="3200" dirty="0"/>
          </a:p>
        </p:txBody>
      </p:sp>
    </p:spTree>
    <p:extLst>
      <p:ext uri="{BB962C8B-B14F-4D97-AF65-F5344CB8AC3E}">
        <p14:creationId xmlns:p14="http://schemas.microsoft.com/office/powerpoint/2010/main" val="35465331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 Check</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marL="514350" indent="-514350">
                  <a:buAutoNum type="arabicParenR"/>
                </a:pPr>
                <a:r>
                  <a:rPr lang="en-US" dirty="0" smtClean="0"/>
                  <a:t>120</a:t>
                </a:r>
              </a:p>
              <a:p>
                <a:pPr marL="514350" indent="-514350">
                  <a:buAutoNum type="arabicParenR"/>
                </a:pPr>
                <a:r>
                  <a:rPr lang="en-US" dirty="0" smtClean="0"/>
                  <a:t> </a:t>
                </a:r>
                <a14:m>
                  <m:oMath xmlns:m="http://schemas.openxmlformats.org/officeDocument/2006/math">
                    <m:f>
                      <m:fPr>
                        <m:ctrlPr>
                          <a:rPr lang="en-US" i="1" smtClean="0">
                            <a:latin typeface="Cambria Math"/>
                          </a:rPr>
                        </m:ctrlPr>
                      </m:fPr>
                      <m:num>
                        <m:r>
                          <a:rPr lang="en-US" b="0" i="1" smtClean="0">
                            <a:latin typeface="Cambria Math"/>
                          </a:rPr>
                          <m:t>1</m:t>
                        </m:r>
                      </m:num>
                      <m:den>
                        <m:r>
                          <a:rPr lang="en-US" b="0" i="1" smtClean="0">
                            <a:latin typeface="Cambria Math"/>
                          </a:rPr>
                          <m:t>110</m:t>
                        </m:r>
                      </m:den>
                    </m:f>
                  </m:oMath>
                </a14:m>
                <a:endParaRPr lang="en-US" dirty="0" smtClean="0"/>
              </a:p>
              <a:p>
                <a:pPr marL="514350" indent="-514350">
                  <a:buAutoNum type="arabicParenR"/>
                </a:pPr>
                <a:r>
                  <a:rPr lang="en-US" dirty="0" smtClean="0"/>
                  <a:t>Not a permutation</a:t>
                </a:r>
              </a:p>
              <a:p>
                <a:pPr marL="514350" indent="-514350">
                  <a:buAutoNum type="arabicParenR"/>
                </a:pPr>
                <a:r>
                  <a:rPr lang="en-US" dirty="0" smtClean="0"/>
                  <a:t>336</a:t>
                </a:r>
              </a:p>
              <a:p>
                <a:pPr marL="514350" indent="-514350">
                  <a:buAutoNum type="arabicParenR"/>
                </a:pPr>
                <a:r>
                  <a:rPr lang="en-US" dirty="0" smtClean="0"/>
                  <a:t> </a:t>
                </a:r>
                <a14:m>
                  <m:oMath xmlns:m="http://schemas.openxmlformats.org/officeDocument/2006/math">
                    <m:f>
                      <m:fPr>
                        <m:ctrlPr>
                          <a:rPr lang="en-US" i="1" smtClean="0">
                            <a:latin typeface="Cambria Math"/>
                          </a:rPr>
                        </m:ctrlPr>
                      </m:fPr>
                      <m:num>
                        <m:r>
                          <a:rPr lang="en-US" b="0" i="1" smtClean="0">
                            <a:latin typeface="Cambria Math"/>
                          </a:rPr>
                          <m:t>1</m:t>
                        </m:r>
                      </m:num>
                      <m:den>
                        <m:r>
                          <a:rPr lang="en-US" b="0" i="1" smtClean="0">
                            <a:latin typeface="Cambria Math"/>
                          </a:rPr>
                          <m:t>24</m:t>
                        </m:r>
                      </m:den>
                    </m:f>
                  </m:oMath>
                </a14:m>
                <a:endParaRPr lang="en-US" dirty="0" smtClean="0"/>
              </a:p>
              <a:p>
                <a:pPr marL="514350" indent="-514350">
                  <a:buAutoNum type="arabicParenR"/>
                </a:pPr>
                <a:r>
                  <a:rPr lang="en-US" dirty="0" smtClean="0"/>
                  <a:t>Not a permutation</a:t>
                </a:r>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185" t="-1111"/>
                </a:stretch>
              </a:blipFill>
            </p:spPr>
            <p:txBody>
              <a:bodyPr/>
              <a:lstStyle/>
              <a:p>
                <a:r>
                  <a:rPr lang="en-US">
                    <a:noFill/>
                  </a:rPr>
                  <a:t> </a:t>
                </a:r>
              </a:p>
            </p:txBody>
          </p:sp>
        </mc:Fallback>
      </mc:AlternateContent>
    </p:spTree>
    <p:extLst>
      <p:ext uri="{BB962C8B-B14F-4D97-AF65-F5344CB8AC3E}">
        <p14:creationId xmlns:p14="http://schemas.microsoft.com/office/powerpoint/2010/main" val="34356245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§9-6 Combinations</a:t>
            </a:r>
            <a:endParaRPr lang="en-US" dirty="0"/>
          </a:p>
        </p:txBody>
      </p:sp>
      <p:sp>
        <p:nvSpPr>
          <p:cNvPr id="3" name="Content Placeholder 2"/>
          <p:cNvSpPr>
            <a:spLocks noGrp="1"/>
          </p:cNvSpPr>
          <p:nvPr>
            <p:ph idx="1"/>
          </p:nvPr>
        </p:nvSpPr>
        <p:spPr/>
        <p:txBody>
          <a:bodyPr/>
          <a:lstStyle/>
          <a:p>
            <a:r>
              <a:rPr lang="en-US" dirty="0" smtClean="0"/>
              <a:t>So what do we do when order ISN’T important?</a:t>
            </a:r>
          </a:p>
          <a:p>
            <a:pPr lvl="1"/>
            <a:r>
              <a:rPr lang="en-US" dirty="0" smtClean="0"/>
              <a:t>Look at #3 from last night’s homework:</a:t>
            </a:r>
          </a:p>
          <a:p>
            <a:pPr lvl="1"/>
            <a:r>
              <a:rPr lang="en-US" dirty="0" smtClean="0"/>
              <a:t>A frozen yogurt stand sells 14 flavors.  How many different flavored combinations of 2 scoops of frozen yogurt could you get?</a:t>
            </a:r>
          </a:p>
          <a:p>
            <a:pPr lvl="2"/>
            <a:r>
              <a:rPr lang="en-US" dirty="0" smtClean="0"/>
              <a:t>The problem is that choosing vanilla then chocolate is essentially the same as choosing chocolate then vanilla.</a:t>
            </a:r>
          </a:p>
          <a:p>
            <a:pPr lvl="2"/>
            <a:r>
              <a:rPr lang="en-US" dirty="0" smtClean="0"/>
              <a:t>Therefore, we will use a combination rather than a permutation to find how many unique combinations are possible.</a:t>
            </a:r>
          </a:p>
          <a:p>
            <a:pPr lvl="2"/>
            <a:endParaRPr lang="en-US" dirty="0"/>
          </a:p>
        </p:txBody>
      </p:sp>
    </p:spTree>
    <p:extLst>
      <p:ext uri="{BB962C8B-B14F-4D97-AF65-F5344CB8AC3E}">
        <p14:creationId xmlns:p14="http://schemas.microsoft.com/office/powerpoint/2010/main" val="1105991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§9-6 Combinations</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fontScale="92500" lnSpcReduction="10000"/>
              </a:bodyPr>
              <a:lstStyle/>
              <a:p>
                <a:r>
                  <a:rPr lang="en-US" dirty="0" smtClean="0"/>
                  <a:t>So what do we do when order ISN’T important?</a:t>
                </a:r>
              </a:p>
              <a:p>
                <a:pPr lvl="1"/>
                <a:r>
                  <a:rPr lang="en-US" dirty="0" smtClean="0"/>
                  <a:t>Look at #3 from last night’s homework:</a:t>
                </a:r>
              </a:p>
              <a:p>
                <a:pPr lvl="1"/>
                <a:r>
                  <a:rPr lang="en-US" dirty="0" smtClean="0"/>
                  <a:t>A frozen yogurt stand sells 14 flavors.  How many different flavored combinations of 2 scoops of frozen yogurt could you get?</a:t>
                </a:r>
              </a:p>
              <a:p>
                <a:pPr lvl="2"/>
                <a:r>
                  <a:rPr lang="en-US" dirty="0" smtClean="0"/>
                  <a:t>Start with the permutation: </a:t>
                </a:r>
                <a14:m>
                  <m:oMath xmlns:m="http://schemas.openxmlformats.org/officeDocument/2006/math">
                    <m:sPre>
                      <m:sPrePr>
                        <m:ctrlPr>
                          <a:rPr lang="en-US" i="1" smtClean="0">
                            <a:latin typeface="Cambria Math"/>
                          </a:rPr>
                        </m:ctrlPr>
                      </m:sPrePr>
                      <m:sub>
                        <m:r>
                          <a:rPr lang="en-US" b="0" i="1" smtClean="0">
                            <a:latin typeface="Cambria Math"/>
                          </a:rPr>
                          <m:t>14</m:t>
                        </m:r>
                      </m:sub>
                      <m:sup/>
                      <m:e>
                        <m:sSub>
                          <m:sSubPr>
                            <m:ctrlPr>
                              <a:rPr lang="en-US" i="1" smtClean="0">
                                <a:latin typeface="Cambria Math"/>
                              </a:rPr>
                            </m:ctrlPr>
                          </m:sSubPr>
                          <m:e>
                            <m:r>
                              <a:rPr lang="en-US" b="0" i="1" smtClean="0">
                                <a:latin typeface="Cambria Math"/>
                              </a:rPr>
                              <m:t>𝑃</m:t>
                            </m:r>
                          </m:e>
                          <m:sub>
                            <m:r>
                              <a:rPr lang="en-US" b="0" i="1" smtClean="0">
                                <a:latin typeface="Cambria Math"/>
                              </a:rPr>
                              <m:t>2</m:t>
                            </m:r>
                          </m:sub>
                        </m:sSub>
                      </m:e>
                    </m:sPre>
                  </m:oMath>
                </a14:m>
                <a:endParaRPr lang="en-US" dirty="0" smtClean="0"/>
              </a:p>
              <a:p>
                <a:pPr lvl="2"/>
                <a:r>
                  <a:rPr lang="en-US" dirty="0" smtClean="0"/>
                  <a:t>Now, how many different ways are there to have the same items but in a different order?</a:t>
                </a:r>
              </a:p>
              <a:p>
                <a:pPr lvl="3"/>
                <a:r>
                  <a:rPr lang="en-US" dirty="0" smtClean="0"/>
                  <a:t>Since we are selecting 2 then there would be 2! ways to have the same items in a different order. </a:t>
                </a:r>
              </a:p>
              <a:p>
                <a:pPr lvl="3"/>
                <a:r>
                  <a:rPr lang="en-US" dirty="0" smtClean="0"/>
                  <a:t>So divide those ways out!</a:t>
                </a:r>
              </a:p>
              <a:p>
                <a:pPr lvl="2"/>
                <a14:m>
                  <m:oMath xmlns:m="http://schemas.openxmlformats.org/officeDocument/2006/math">
                    <m:f>
                      <m:fPr>
                        <m:ctrlPr>
                          <a:rPr lang="en-US" i="1" dirty="0" smtClean="0">
                            <a:latin typeface="Cambria Math"/>
                          </a:rPr>
                        </m:ctrlPr>
                      </m:fPr>
                      <m:num>
                        <m:r>
                          <a:rPr lang="en-US" b="0" i="1" dirty="0" smtClean="0">
                            <a:latin typeface="Cambria Math"/>
                          </a:rPr>
                          <m:t>182</m:t>
                        </m:r>
                      </m:num>
                      <m:den>
                        <m:r>
                          <a:rPr lang="en-US" b="0" i="1" dirty="0" smtClean="0">
                            <a:latin typeface="Cambria Math"/>
                          </a:rPr>
                          <m:t>2!</m:t>
                        </m:r>
                      </m:den>
                    </m:f>
                    <m:r>
                      <a:rPr lang="en-US" b="0" i="1" dirty="0" smtClean="0">
                        <a:latin typeface="Cambria Math"/>
                      </a:rPr>
                      <m:t>=</m:t>
                    </m:r>
                    <m:f>
                      <m:fPr>
                        <m:ctrlPr>
                          <a:rPr lang="en-US" b="0" i="1" dirty="0" smtClean="0">
                            <a:latin typeface="Cambria Math"/>
                          </a:rPr>
                        </m:ctrlPr>
                      </m:fPr>
                      <m:num>
                        <m:r>
                          <a:rPr lang="en-US" b="0" i="1" dirty="0" smtClean="0">
                            <a:latin typeface="Cambria Math"/>
                          </a:rPr>
                          <m:t>182</m:t>
                        </m:r>
                      </m:num>
                      <m:den>
                        <m:r>
                          <a:rPr lang="en-US" b="0" i="1" dirty="0" smtClean="0">
                            <a:latin typeface="Cambria Math"/>
                          </a:rPr>
                          <m:t>2</m:t>
                        </m:r>
                        <m:r>
                          <a:rPr lang="en-US" b="0" i="1" dirty="0" smtClean="0">
                            <a:latin typeface="Cambria Math"/>
                            <a:ea typeface="Cambria Math"/>
                          </a:rPr>
                          <m:t>∙1</m:t>
                        </m:r>
                      </m:den>
                    </m:f>
                    <m:r>
                      <a:rPr lang="en-US" b="0" i="1" dirty="0" smtClean="0">
                        <a:latin typeface="Cambria Math"/>
                      </a:rPr>
                      <m:t>=91</m:t>
                    </m:r>
                  </m:oMath>
                </a14:m>
                <a:r>
                  <a:rPr lang="en-US" dirty="0" smtClean="0"/>
                  <a:t> </a:t>
                </a:r>
              </a:p>
              <a:p>
                <a:pPr lvl="2"/>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741" t="-1944"/>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7" name="Rectangle 6"/>
              <p:cNvSpPr/>
              <p:nvPr/>
            </p:nvSpPr>
            <p:spPr>
              <a:xfrm>
                <a:off x="4724400" y="3429000"/>
                <a:ext cx="1397370" cy="651973"/>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b="0" i="1" smtClean="0">
                          <a:solidFill>
                            <a:prstClr val="black"/>
                          </a:solidFill>
                          <a:latin typeface="Cambria Math"/>
                        </a:rPr>
                        <m:t>=</m:t>
                      </m:r>
                      <m:f>
                        <m:fPr>
                          <m:ctrlPr>
                            <a:rPr lang="en-US" b="0" i="1" smtClean="0">
                              <a:solidFill>
                                <a:prstClr val="black"/>
                              </a:solidFill>
                              <a:latin typeface="Cambria Math"/>
                            </a:rPr>
                          </m:ctrlPr>
                        </m:fPr>
                        <m:num>
                          <m:r>
                            <a:rPr lang="en-US" b="0" i="1" smtClean="0">
                              <a:solidFill>
                                <a:prstClr val="black"/>
                              </a:solidFill>
                              <a:latin typeface="Cambria Math"/>
                            </a:rPr>
                            <m:t>14!</m:t>
                          </m:r>
                        </m:num>
                        <m:den>
                          <m:d>
                            <m:dPr>
                              <m:ctrlPr>
                                <a:rPr lang="en-US" b="0" i="1" smtClean="0">
                                  <a:solidFill>
                                    <a:prstClr val="black"/>
                                  </a:solidFill>
                                  <a:latin typeface="Cambria Math"/>
                                </a:rPr>
                              </m:ctrlPr>
                            </m:dPr>
                            <m:e>
                              <m:r>
                                <a:rPr lang="en-US" b="0" i="1" smtClean="0">
                                  <a:solidFill>
                                    <a:prstClr val="black"/>
                                  </a:solidFill>
                                  <a:latin typeface="Cambria Math"/>
                                </a:rPr>
                                <m:t>14−2</m:t>
                              </m:r>
                            </m:e>
                          </m:d>
                          <m:r>
                            <a:rPr lang="en-US" b="0" i="1" smtClean="0">
                              <a:solidFill>
                                <a:prstClr val="black"/>
                              </a:solidFill>
                              <a:latin typeface="Cambria Math"/>
                            </a:rPr>
                            <m:t>!</m:t>
                          </m:r>
                        </m:den>
                      </m:f>
                    </m:oMath>
                  </m:oMathPara>
                </a14:m>
                <a:endParaRPr lang="en-US" sz="1200" dirty="0"/>
              </a:p>
            </p:txBody>
          </p:sp>
        </mc:Choice>
        <mc:Fallback>
          <p:sp>
            <p:nvSpPr>
              <p:cNvPr id="7" name="Rectangle 6"/>
              <p:cNvSpPr>
                <a:spLocks noRot="1" noChangeAspect="1" noMove="1" noResize="1" noEditPoints="1" noAdjustHandles="1" noChangeArrowheads="1" noChangeShapeType="1" noTextEdit="1"/>
              </p:cNvSpPr>
              <p:nvPr/>
            </p:nvSpPr>
            <p:spPr>
              <a:xfrm>
                <a:off x="4724400" y="3429000"/>
                <a:ext cx="1397370" cy="651973"/>
              </a:xfrm>
              <a:prstGeom prst="rect">
                <a:avLst/>
              </a:prstGeom>
              <a:blipFill rotWithShape="1">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8" name="Rectangle 7"/>
              <p:cNvSpPr/>
              <p:nvPr/>
            </p:nvSpPr>
            <p:spPr>
              <a:xfrm>
                <a:off x="5943600" y="3429000"/>
                <a:ext cx="801823" cy="610936"/>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b="0" i="1" smtClean="0">
                          <a:solidFill>
                            <a:prstClr val="black"/>
                          </a:solidFill>
                          <a:latin typeface="Cambria Math"/>
                        </a:rPr>
                        <m:t>=</m:t>
                      </m:r>
                      <m:f>
                        <m:fPr>
                          <m:ctrlPr>
                            <a:rPr lang="en-US" b="0" i="1" smtClean="0">
                              <a:solidFill>
                                <a:prstClr val="black"/>
                              </a:solidFill>
                              <a:latin typeface="Cambria Math"/>
                            </a:rPr>
                          </m:ctrlPr>
                        </m:fPr>
                        <m:num>
                          <m:r>
                            <a:rPr lang="en-US" b="0" i="1" smtClean="0">
                              <a:solidFill>
                                <a:prstClr val="black"/>
                              </a:solidFill>
                              <a:latin typeface="Cambria Math"/>
                            </a:rPr>
                            <m:t>14!</m:t>
                          </m:r>
                        </m:num>
                        <m:den>
                          <m:r>
                            <a:rPr lang="en-US" b="0" i="1" smtClean="0">
                              <a:solidFill>
                                <a:prstClr val="black"/>
                              </a:solidFill>
                              <a:latin typeface="Cambria Math"/>
                            </a:rPr>
                            <m:t>12!</m:t>
                          </m:r>
                        </m:den>
                      </m:f>
                    </m:oMath>
                  </m:oMathPara>
                </a14:m>
                <a:endParaRPr lang="en-US" sz="1200" dirty="0"/>
              </a:p>
            </p:txBody>
          </p:sp>
        </mc:Choice>
        <mc:Fallback>
          <p:sp>
            <p:nvSpPr>
              <p:cNvPr id="8" name="Rectangle 7"/>
              <p:cNvSpPr>
                <a:spLocks noRot="1" noChangeAspect="1" noMove="1" noResize="1" noEditPoints="1" noAdjustHandles="1" noChangeArrowheads="1" noChangeShapeType="1" noTextEdit="1"/>
              </p:cNvSpPr>
              <p:nvPr/>
            </p:nvSpPr>
            <p:spPr>
              <a:xfrm>
                <a:off x="5943600" y="3429000"/>
                <a:ext cx="801823" cy="610936"/>
              </a:xfrm>
              <a:prstGeom prst="rect">
                <a:avLst/>
              </a:prstGeom>
              <a:blipFill rotWithShape="1">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9" name="Rectangle 8"/>
              <p:cNvSpPr/>
              <p:nvPr/>
            </p:nvSpPr>
            <p:spPr>
              <a:xfrm>
                <a:off x="6629400" y="3581400"/>
                <a:ext cx="1152880" cy="369332"/>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b="0" i="1" smtClean="0">
                          <a:solidFill>
                            <a:prstClr val="black"/>
                          </a:solidFill>
                          <a:latin typeface="Cambria Math"/>
                        </a:rPr>
                        <m:t>=14</m:t>
                      </m:r>
                      <m:r>
                        <a:rPr lang="en-US" b="0" i="1" smtClean="0">
                          <a:solidFill>
                            <a:prstClr val="black"/>
                          </a:solidFill>
                          <a:latin typeface="Cambria Math"/>
                          <a:ea typeface="Cambria Math"/>
                        </a:rPr>
                        <m:t>∙13</m:t>
                      </m:r>
                    </m:oMath>
                  </m:oMathPara>
                </a14:m>
                <a:endParaRPr lang="en-US" sz="1200" dirty="0"/>
              </a:p>
            </p:txBody>
          </p:sp>
        </mc:Choice>
        <mc:Fallback>
          <p:sp>
            <p:nvSpPr>
              <p:cNvPr id="9" name="Rectangle 8"/>
              <p:cNvSpPr>
                <a:spLocks noRot="1" noChangeAspect="1" noMove="1" noResize="1" noEditPoints="1" noAdjustHandles="1" noChangeArrowheads="1" noChangeShapeType="1" noTextEdit="1"/>
              </p:cNvSpPr>
              <p:nvPr/>
            </p:nvSpPr>
            <p:spPr>
              <a:xfrm>
                <a:off x="6629400" y="3581400"/>
                <a:ext cx="1152880" cy="369332"/>
              </a:xfrm>
              <a:prstGeom prst="rect">
                <a:avLst/>
              </a:prstGeom>
              <a:blipFill rotWithShape="1">
                <a:blip r:embed="rId5"/>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0" name="Rectangle 9"/>
              <p:cNvSpPr/>
              <p:nvPr/>
            </p:nvSpPr>
            <p:spPr>
              <a:xfrm>
                <a:off x="7620000" y="3581400"/>
                <a:ext cx="864339" cy="369332"/>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b="0" i="1" smtClean="0">
                          <a:solidFill>
                            <a:prstClr val="black"/>
                          </a:solidFill>
                          <a:latin typeface="Cambria Math"/>
                        </a:rPr>
                        <m:t>=182</m:t>
                      </m:r>
                    </m:oMath>
                  </m:oMathPara>
                </a14:m>
                <a:endParaRPr lang="en-US" sz="1200" dirty="0"/>
              </a:p>
            </p:txBody>
          </p:sp>
        </mc:Choice>
        <mc:Fallback>
          <p:sp>
            <p:nvSpPr>
              <p:cNvPr id="10" name="Rectangle 9"/>
              <p:cNvSpPr>
                <a:spLocks noRot="1" noChangeAspect="1" noMove="1" noResize="1" noEditPoints="1" noAdjustHandles="1" noChangeArrowheads="1" noChangeShapeType="1" noTextEdit="1"/>
              </p:cNvSpPr>
              <p:nvPr/>
            </p:nvSpPr>
            <p:spPr>
              <a:xfrm>
                <a:off x="7620000" y="3581400"/>
                <a:ext cx="864339" cy="369332"/>
              </a:xfrm>
              <a:prstGeom prst="rect">
                <a:avLst/>
              </a:prstGeom>
              <a:blipFill rotWithShape="1">
                <a:blip r:embed="rId6"/>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290832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left)">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left)">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left)">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left)">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left)">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left)">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wipe(left)">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§9-6 Combinations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smtClean="0"/>
                  <a:t>That’s the formula!</a:t>
                </a:r>
              </a:p>
              <a:p>
                <a:pPr lvl="1"/>
                <a:r>
                  <a:rPr lang="en-US" dirty="0" smtClean="0"/>
                  <a:t>A </a:t>
                </a:r>
                <a:r>
                  <a:rPr lang="en-US" b="1" i="1" dirty="0" smtClean="0"/>
                  <a:t>combination</a:t>
                </a:r>
                <a:r>
                  <a:rPr lang="en-US" dirty="0" smtClean="0"/>
                  <a:t> of </a:t>
                </a:r>
                <a:r>
                  <a:rPr lang="en-US" i="1" dirty="0" smtClean="0"/>
                  <a:t>n</a:t>
                </a:r>
                <a:r>
                  <a:rPr lang="en-US" dirty="0" smtClean="0"/>
                  <a:t> items taken </a:t>
                </a:r>
                <a:r>
                  <a:rPr lang="en-US" i="1" dirty="0" smtClean="0"/>
                  <a:t>r</a:t>
                </a:r>
                <a:r>
                  <a:rPr lang="en-US" dirty="0" smtClean="0"/>
                  <a:t> at a time (or a </a:t>
                </a:r>
                <a:r>
                  <a:rPr lang="en-US" b="1" i="1" dirty="0" smtClean="0"/>
                  <a:t>combination </a:t>
                </a:r>
                <a:r>
                  <a:rPr lang="en-US" i="1" dirty="0" smtClean="0"/>
                  <a:t>of n choosing r</a:t>
                </a:r>
                <a:r>
                  <a:rPr lang="en-US" dirty="0" smtClean="0"/>
                  <a:t>) is:</a:t>
                </a:r>
              </a:p>
              <a:p>
                <a:pPr lvl="2"/>
                <a14:m>
                  <m:oMath xmlns:m="http://schemas.openxmlformats.org/officeDocument/2006/math">
                    <m:sPre>
                      <m:sPrePr>
                        <m:ctrlPr>
                          <a:rPr lang="en-US" sz="3600" i="1" smtClean="0">
                            <a:latin typeface="Cambria Math"/>
                          </a:rPr>
                        </m:ctrlPr>
                      </m:sPrePr>
                      <m:sub>
                        <m:r>
                          <a:rPr lang="en-US" sz="3600" b="0" i="1" smtClean="0">
                            <a:latin typeface="Cambria Math"/>
                          </a:rPr>
                          <m:t>𝑛</m:t>
                        </m:r>
                      </m:sub>
                      <m:sup/>
                      <m:e>
                        <m:sSub>
                          <m:sSubPr>
                            <m:ctrlPr>
                              <a:rPr lang="en-US" sz="3600" i="1" smtClean="0">
                                <a:latin typeface="Cambria Math"/>
                              </a:rPr>
                            </m:ctrlPr>
                          </m:sSubPr>
                          <m:e>
                            <m:r>
                              <a:rPr lang="en-US" sz="3600" b="0" i="1" smtClean="0">
                                <a:latin typeface="Cambria Math"/>
                              </a:rPr>
                              <m:t>𝐶</m:t>
                            </m:r>
                          </m:e>
                          <m:sub>
                            <m:r>
                              <a:rPr lang="en-US" sz="3600" b="0" i="1" smtClean="0">
                                <a:latin typeface="Cambria Math"/>
                              </a:rPr>
                              <m:t>𝑟</m:t>
                            </m:r>
                          </m:sub>
                        </m:sSub>
                        <m:r>
                          <a:rPr lang="en-US" sz="3600" b="0" i="1" smtClean="0">
                            <a:latin typeface="Cambria Math"/>
                          </a:rPr>
                          <m:t>=</m:t>
                        </m:r>
                        <m:f>
                          <m:fPr>
                            <m:ctrlPr>
                              <a:rPr lang="en-US" sz="3600" b="0" i="1" smtClean="0">
                                <a:latin typeface="Cambria Math"/>
                              </a:rPr>
                            </m:ctrlPr>
                          </m:fPr>
                          <m:num>
                            <m:sPre>
                              <m:sPrePr>
                                <m:ctrlPr>
                                  <a:rPr lang="en-US" sz="3600" b="0" i="1" smtClean="0">
                                    <a:latin typeface="Cambria Math"/>
                                  </a:rPr>
                                </m:ctrlPr>
                              </m:sPrePr>
                              <m:sub>
                                <m:r>
                                  <a:rPr lang="en-US" sz="3600" b="0" i="1" smtClean="0">
                                    <a:latin typeface="Cambria Math"/>
                                  </a:rPr>
                                  <m:t>𝑛</m:t>
                                </m:r>
                              </m:sub>
                              <m:sup/>
                              <m:e>
                                <m:sSub>
                                  <m:sSubPr>
                                    <m:ctrlPr>
                                      <a:rPr lang="en-US" sz="3600" i="1" smtClean="0">
                                        <a:latin typeface="Cambria Math"/>
                                      </a:rPr>
                                    </m:ctrlPr>
                                  </m:sSubPr>
                                  <m:e>
                                    <m:r>
                                      <a:rPr lang="en-US" sz="3600" b="0" i="1" smtClean="0">
                                        <a:latin typeface="Cambria Math"/>
                                      </a:rPr>
                                      <m:t>𝑃</m:t>
                                    </m:r>
                                  </m:e>
                                  <m:sub>
                                    <m:r>
                                      <a:rPr lang="en-US" sz="3600" b="0" i="1" smtClean="0">
                                        <a:latin typeface="Cambria Math"/>
                                      </a:rPr>
                                      <m:t>𝑟</m:t>
                                    </m:r>
                                  </m:sub>
                                </m:sSub>
                              </m:e>
                            </m:sPre>
                          </m:num>
                          <m:den>
                            <m:r>
                              <a:rPr lang="en-US" sz="3600" b="0" i="1" smtClean="0">
                                <a:latin typeface="Cambria Math"/>
                              </a:rPr>
                              <m:t>𝑟</m:t>
                            </m:r>
                            <m:r>
                              <a:rPr lang="en-US" sz="3600" b="0" i="1" smtClean="0">
                                <a:latin typeface="Cambria Math"/>
                              </a:rPr>
                              <m:t>!</m:t>
                            </m:r>
                          </m:den>
                        </m:f>
                      </m:e>
                    </m:sPre>
                  </m:oMath>
                </a14:m>
                <a:endParaRPr lang="en-US" sz="36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889" t="-1111"/>
                </a:stretch>
              </a:blipFill>
            </p:spPr>
            <p:txBody>
              <a:bodyPr/>
              <a:lstStyle/>
              <a:p>
                <a:r>
                  <a:rPr lang="en-US">
                    <a:noFill/>
                  </a:rPr>
                  <a:t> </a:t>
                </a:r>
              </a:p>
            </p:txBody>
          </p:sp>
        </mc:Fallback>
      </mc:AlternateContent>
    </p:spTree>
    <p:extLst>
      <p:ext uri="{BB962C8B-B14F-4D97-AF65-F5344CB8AC3E}">
        <p14:creationId xmlns:p14="http://schemas.microsoft.com/office/powerpoint/2010/main" val="424947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§9-6 Combinations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smtClean="0"/>
                  <a:t>Let’s look at #6 from last night’s homework:</a:t>
                </a:r>
              </a:p>
              <a:p>
                <a:pPr lvl="1"/>
                <a:r>
                  <a:rPr lang="en-US" dirty="0" smtClean="0"/>
                  <a:t>A key-pad has a 4-digit password.  The password will be accepted so long as the digits are correct, but they do not need to be entered in any particular order.  What’s the probability that you correctly enter the password on the first try?</a:t>
                </a:r>
              </a:p>
              <a:p>
                <a:pPr lvl="1"/>
                <a14:m>
                  <m:oMath xmlns:m="http://schemas.openxmlformats.org/officeDocument/2006/math">
                    <m:sPre>
                      <m:sPrePr>
                        <m:ctrlPr>
                          <a:rPr lang="en-US" i="1">
                            <a:latin typeface="Cambria Math"/>
                          </a:rPr>
                        </m:ctrlPr>
                      </m:sPrePr>
                      <m:sub>
                        <m:r>
                          <a:rPr lang="en-US" b="0" i="1" smtClean="0">
                            <a:latin typeface="Cambria Math"/>
                          </a:rPr>
                          <m:t>10</m:t>
                        </m:r>
                      </m:sub>
                      <m:sup/>
                      <m:e>
                        <m:sSub>
                          <m:sSubPr>
                            <m:ctrlPr>
                              <a:rPr lang="en-US" i="1">
                                <a:latin typeface="Cambria Math"/>
                              </a:rPr>
                            </m:ctrlPr>
                          </m:sSubPr>
                          <m:e>
                            <m:r>
                              <a:rPr lang="en-US" i="1">
                                <a:latin typeface="Cambria Math"/>
                              </a:rPr>
                              <m:t>𝐶</m:t>
                            </m:r>
                          </m:e>
                          <m:sub>
                            <m:r>
                              <a:rPr lang="en-US" b="0" i="1" smtClean="0">
                                <a:latin typeface="Cambria Math"/>
                              </a:rPr>
                              <m:t>4</m:t>
                            </m:r>
                          </m:sub>
                        </m:sSub>
                        <m:r>
                          <a:rPr lang="en-US" i="1">
                            <a:latin typeface="Cambria Math"/>
                          </a:rPr>
                          <m:t>=</m:t>
                        </m:r>
                        <m:f>
                          <m:fPr>
                            <m:ctrlPr>
                              <a:rPr lang="en-US" i="1">
                                <a:latin typeface="Cambria Math"/>
                              </a:rPr>
                            </m:ctrlPr>
                          </m:fPr>
                          <m:num>
                            <m:sPre>
                              <m:sPrePr>
                                <m:ctrlPr>
                                  <a:rPr lang="en-US" i="1">
                                    <a:latin typeface="Cambria Math"/>
                                  </a:rPr>
                                </m:ctrlPr>
                              </m:sPrePr>
                              <m:sub>
                                <m:r>
                                  <a:rPr lang="en-US" b="0" i="1" smtClean="0">
                                    <a:latin typeface="Cambria Math"/>
                                  </a:rPr>
                                  <m:t>10</m:t>
                                </m:r>
                              </m:sub>
                              <m:sup/>
                              <m:e>
                                <m:sSub>
                                  <m:sSubPr>
                                    <m:ctrlPr>
                                      <a:rPr lang="en-US" i="1">
                                        <a:latin typeface="Cambria Math"/>
                                      </a:rPr>
                                    </m:ctrlPr>
                                  </m:sSubPr>
                                  <m:e>
                                    <m:r>
                                      <a:rPr lang="en-US" i="1">
                                        <a:latin typeface="Cambria Math"/>
                                      </a:rPr>
                                      <m:t>𝑃</m:t>
                                    </m:r>
                                  </m:e>
                                  <m:sub>
                                    <m:r>
                                      <a:rPr lang="en-US" b="0" i="1" smtClean="0">
                                        <a:latin typeface="Cambria Math"/>
                                      </a:rPr>
                                      <m:t>4</m:t>
                                    </m:r>
                                  </m:sub>
                                </m:sSub>
                              </m:e>
                            </m:sPre>
                          </m:num>
                          <m:den>
                            <m:r>
                              <a:rPr lang="en-US" b="0" i="1" smtClean="0">
                                <a:latin typeface="Cambria Math"/>
                              </a:rPr>
                              <m:t>4</m:t>
                            </m:r>
                            <m:r>
                              <a:rPr lang="en-US" i="1">
                                <a:latin typeface="Cambria Math"/>
                              </a:rPr>
                              <m:t>!</m:t>
                            </m:r>
                          </m:den>
                        </m:f>
                      </m:e>
                    </m:sPre>
                  </m:oMath>
                </a14:m>
                <a:endParaRPr lang="en-US" dirty="0"/>
              </a:p>
              <a:p>
                <a:pPr lvl="1"/>
                <a:endParaRPr lang="en-US" dirty="0" smtClean="0"/>
              </a:p>
              <a:p>
                <a:pPr lvl="1"/>
                <a:r>
                  <a:rPr lang="en-US" i="1" dirty="0" smtClean="0"/>
                  <a:t>P</a:t>
                </a:r>
                <a:r>
                  <a:rPr lang="en-US" dirty="0" smtClean="0"/>
                  <a:t>(first try) = </a:t>
                </a:r>
                <a14:m>
                  <m:oMath xmlns:m="http://schemas.openxmlformats.org/officeDocument/2006/math">
                    <m:f>
                      <m:fPr>
                        <m:ctrlPr>
                          <a:rPr lang="en-US" i="1" smtClean="0">
                            <a:latin typeface="Cambria Math"/>
                          </a:rPr>
                        </m:ctrlPr>
                      </m:fPr>
                      <m:num>
                        <m:r>
                          <a:rPr lang="en-US" b="0" i="1" smtClean="0">
                            <a:latin typeface="Cambria Math"/>
                          </a:rPr>
                          <m:t>1</m:t>
                        </m:r>
                      </m:num>
                      <m:den>
                        <m:r>
                          <a:rPr lang="en-US" b="0" i="1" smtClean="0">
                            <a:latin typeface="Cambria Math"/>
                          </a:rPr>
                          <m:t>210</m:t>
                        </m:r>
                      </m:den>
                    </m:f>
                  </m:oMath>
                </a14:m>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889" t="-1111" r="-222"/>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 name="Rectangle 3"/>
              <p:cNvSpPr/>
              <p:nvPr/>
            </p:nvSpPr>
            <p:spPr>
              <a:xfrm>
                <a:off x="1752600" y="4243023"/>
                <a:ext cx="2985754" cy="786177"/>
              </a:xfrm>
              <a:prstGeom prst="rect">
                <a:avLst/>
              </a:prstGeom>
            </p:spPr>
            <p:txBody>
              <a:bodyPr wrap="none">
                <a:spAutoFit/>
              </a:bodyPr>
              <a:lstStyle/>
              <a:p>
                <a:pPr lvl="2"/>
                <a14:m>
                  <m:oMathPara xmlns:m="http://schemas.openxmlformats.org/officeDocument/2006/math">
                    <m:oMathParaPr>
                      <m:jc m:val="centerGroup"/>
                    </m:oMathParaPr>
                    <m:oMath xmlns:m="http://schemas.openxmlformats.org/officeDocument/2006/math">
                      <m:r>
                        <a:rPr lang="en-US" sz="2400" b="0" i="1" smtClean="0">
                          <a:latin typeface="Cambria Math"/>
                        </a:rPr>
                        <m:t>=</m:t>
                      </m:r>
                      <m:f>
                        <m:fPr>
                          <m:ctrlPr>
                            <a:rPr lang="en-US" sz="2400" b="0" i="1" smtClean="0">
                              <a:latin typeface="Cambria Math"/>
                            </a:rPr>
                          </m:ctrlPr>
                        </m:fPr>
                        <m:num>
                          <m:r>
                            <a:rPr lang="en-US" sz="2400" b="0" i="1" smtClean="0">
                              <a:latin typeface="Cambria Math"/>
                            </a:rPr>
                            <m:t>10</m:t>
                          </m:r>
                          <m:r>
                            <a:rPr lang="en-US" sz="2400" b="0" i="1" smtClean="0">
                              <a:latin typeface="Cambria Math"/>
                              <a:ea typeface="Cambria Math"/>
                            </a:rPr>
                            <m:t>∙9∙8∙7</m:t>
                          </m:r>
                        </m:num>
                        <m:den>
                          <m:r>
                            <a:rPr lang="en-US" sz="2400" b="0" i="1" smtClean="0">
                              <a:latin typeface="Cambria Math"/>
                            </a:rPr>
                            <m:t>4</m:t>
                          </m:r>
                          <m:r>
                            <a:rPr lang="en-US" sz="2400" i="1">
                              <a:latin typeface="Cambria Math"/>
                              <a:ea typeface="Cambria Math"/>
                            </a:rPr>
                            <m:t>∙</m:t>
                          </m:r>
                          <m:r>
                            <a:rPr lang="en-US" sz="2400" b="0" i="1" smtClean="0">
                              <a:latin typeface="Cambria Math"/>
                              <a:ea typeface="Cambria Math"/>
                            </a:rPr>
                            <m:t>3∙2∙1</m:t>
                          </m:r>
                        </m:den>
                      </m:f>
                    </m:oMath>
                  </m:oMathPara>
                </a14:m>
                <a:endParaRPr lang="en-US" sz="2400" dirty="0"/>
              </a:p>
            </p:txBody>
          </p:sp>
        </mc:Choice>
        <mc:Fallback>
          <p:sp>
            <p:nvSpPr>
              <p:cNvPr id="4" name="Rectangle 3"/>
              <p:cNvSpPr>
                <a:spLocks noRot="1" noChangeAspect="1" noMove="1" noResize="1" noEditPoints="1" noAdjustHandles="1" noChangeArrowheads="1" noChangeShapeType="1" noTextEdit="1"/>
              </p:cNvSpPr>
              <p:nvPr/>
            </p:nvSpPr>
            <p:spPr>
              <a:xfrm>
                <a:off x="1752600" y="4243023"/>
                <a:ext cx="2985754" cy="786177"/>
              </a:xfrm>
              <a:prstGeom prst="rect">
                <a:avLst/>
              </a:prstGeom>
              <a:blipFill rotWithShape="1">
                <a:blip r:embed="rId3"/>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 name="Rectangle 4"/>
              <p:cNvSpPr/>
              <p:nvPr/>
            </p:nvSpPr>
            <p:spPr>
              <a:xfrm>
                <a:off x="3616104" y="4229408"/>
                <a:ext cx="2860895" cy="786177"/>
              </a:xfrm>
              <a:prstGeom prst="rect">
                <a:avLst/>
              </a:prstGeom>
            </p:spPr>
            <p:txBody>
              <a:bodyPr wrap="square">
                <a:spAutoFit/>
              </a:bodyPr>
              <a:lstStyle/>
              <a:p>
                <a:pPr lvl="2"/>
                <a14:m>
                  <m:oMathPara xmlns:m="http://schemas.openxmlformats.org/officeDocument/2006/math">
                    <m:oMathParaPr>
                      <m:jc m:val="left"/>
                    </m:oMathParaPr>
                    <m:oMath xmlns:m="http://schemas.openxmlformats.org/officeDocument/2006/math">
                      <m:r>
                        <a:rPr lang="en-US" sz="2400" b="0" i="1" smtClean="0">
                          <a:latin typeface="Cambria Math"/>
                        </a:rPr>
                        <m:t>=</m:t>
                      </m:r>
                      <m:f>
                        <m:fPr>
                          <m:ctrlPr>
                            <a:rPr lang="en-US" sz="2400" b="0" i="1" smtClean="0">
                              <a:latin typeface="Cambria Math"/>
                            </a:rPr>
                          </m:ctrlPr>
                        </m:fPr>
                        <m:num>
                          <m:r>
                            <a:rPr lang="en-US" sz="2400" b="0" i="1" smtClean="0">
                              <a:latin typeface="Cambria Math"/>
                            </a:rPr>
                            <m:t>10</m:t>
                          </m:r>
                          <m:r>
                            <a:rPr lang="en-US" sz="2400" b="0" i="1" smtClean="0">
                              <a:latin typeface="Cambria Math"/>
                              <a:ea typeface="Cambria Math"/>
                            </a:rPr>
                            <m:t>∙3∙1∙7</m:t>
                          </m:r>
                        </m:num>
                        <m:den>
                          <m:r>
                            <a:rPr lang="en-US" sz="2400" b="0" i="1" smtClean="0">
                              <a:latin typeface="Cambria Math"/>
                            </a:rPr>
                            <m:t>1</m:t>
                          </m:r>
                          <m:r>
                            <a:rPr lang="en-US" sz="2400" i="1">
                              <a:latin typeface="Cambria Math"/>
                              <a:ea typeface="Cambria Math"/>
                            </a:rPr>
                            <m:t>∙</m:t>
                          </m:r>
                          <m:r>
                            <a:rPr lang="en-US" sz="2400" b="0" i="1" smtClean="0">
                              <a:latin typeface="Cambria Math"/>
                              <a:ea typeface="Cambria Math"/>
                            </a:rPr>
                            <m:t>1∙1∙1</m:t>
                          </m:r>
                        </m:den>
                      </m:f>
                    </m:oMath>
                  </m:oMathPara>
                </a14:m>
                <a:endParaRPr lang="en-US" sz="2400" dirty="0"/>
              </a:p>
            </p:txBody>
          </p:sp>
        </mc:Choice>
        <mc:Fallback>
          <p:sp>
            <p:nvSpPr>
              <p:cNvPr id="5" name="Rectangle 4"/>
              <p:cNvSpPr>
                <a:spLocks noRot="1" noChangeAspect="1" noMove="1" noResize="1" noEditPoints="1" noAdjustHandles="1" noChangeArrowheads="1" noChangeShapeType="1" noTextEdit="1"/>
              </p:cNvSpPr>
              <p:nvPr/>
            </p:nvSpPr>
            <p:spPr>
              <a:xfrm>
                <a:off x="3616104" y="4229408"/>
                <a:ext cx="2860895" cy="786177"/>
              </a:xfrm>
              <a:prstGeom prst="rect">
                <a:avLst/>
              </a:prstGeom>
              <a:blipFill rotWithShape="1">
                <a:blip r:embed="rId4"/>
                <a:stretch>
                  <a:fillRect/>
                </a:stretch>
              </a:blipFill>
            </p:spPr>
            <p:txBody>
              <a:bodyPr/>
              <a:lstStyle/>
              <a:p>
                <a:r>
                  <a:rPr lang="en-US">
                    <a:noFill/>
                  </a:rPr>
                  <a:t> </a:t>
                </a:r>
              </a:p>
            </p:txBody>
          </p:sp>
        </mc:Fallback>
      </mc:AlternateContent>
      <p:cxnSp>
        <p:nvCxnSpPr>
          <p:cNvPr id="7" name="Straight Connector 6"/>
          <p:cNvCxnSpPr/>
          <p:nvPr/>
        </p:nvCxnSpPr>
        <p:spPr>
          <a:xfrm>
            <a:off x="3124200" y="4724400"/>
            <a:ext cx="304800" cy="3048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886200" y="4724400"/>
            <a:ext cx="304800" cy="3048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962400" y="4251322"/>
            <a:ext cx="304800" cy="3048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524816" y="4724400"/>
            <a:ext cx="304800" cy="3048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3580646" y="4256551"/>
            <a:ext cx="304800" cy="3048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3524816" y="3962400"/>
            <a:ext cx="361384" cy="381000"/>
          </a:xfrm>
          <a:prstGeom prst="rect">
            <a:avLst/>
          </a:prstGeom>
          <a:noFill/>
        </p:spPr>
        <p:txBody>
          <a:bodyPr wrap="square" rtlCol="0">
            <a:spAutoFit/>
          </a:bodyPr>
          <a:lstStyle/>
          <a:p>
            <a:r>
              <a:rPr lang="en-US" dirty="0" smtClean="0"/>
              <a:t>3</a:t>
            </a:r>
            <a:endParaRPr lang="en-US" dirty="0"/>
          </a:p>
        </p:txBody>
      </p:sp>
      <mc:AlternateContent xmlns:mc="http://schemas.openxmlformats.org/markup-compatibility/2006">
        <mc:Choice xmlns:a14="http://schemas.microsoft.com/office/drawing/2010/main" Requires="a14">
          <p:sp>
            <p:nvSpPr>
              <p:cNvPr id="14" name="Rectangle 13"/>
              <p:cNvSpPr/>
              <p:nvPr/>
            </p:nvSpPr>
            <p:spPr>
              <a:xfrm>
                <a:off x="5410200" y="4415135"/>
                <a:ext cx="2860895" cy="461665"/>
              </a:xfrm>
              <a:prstGeom prst="rect">
                <a:avLst/>
              </a:prstGeom>
            </p:spPr>
            <p:txBody>
              <a:bodyPr wrap="square">
                <a:spAutoFit/>
              </a:bodyPr>
              <a:lstStyle/>
              <a:p>
                <a:pPr lvl="2"/>
                <a14:m>
                  <m:oMathPara xmlns:m="http://schemas.openxmlformats.org/officeDocument/2006/math">
                    <m:oMathParaPr>
                      <m:jc m:val="left"/>
                    </m:oMathParaPr>
                    <m:oMath xmlns:m="http://schemas.openxmlformats.org/officeDocument/2006/math">
                      <m:r>
                        <a:rPr lang="en-US" sz="2400" b="0" i="1" smtClean="0">
                          <a:latin typeface="Cambria Math"/>
                        </a:rPr>
                        <m:t>=210</m:t>
                      </m:r>
                    </m:oMath>
                  </m:oMathPara>
                </a14:m>
                <a:endParaRPr lang="en-US" sz="2400" dirty="0"/>
              </a:p>
            </p:txBody>
          </p:sp>
        </mc:Choice>
        <mc:Fallback>
          <p:sp>
            <p:nvSpPr>
              <p:cNvPr id="14" name="Rectangle 13"/>
              <p:cNvSpPr>
                <a:spLocks noRot="1" noChangeAspect="1" noMove="1" noResize="1" noEditPoints="1" noAdjustHandles="1" noChangeArrowheads="1" noChangeShapeType="1" noTextEdit="1"/>
              </p:cNvSpPr>
              <p:nvPr/>
            </p:nvSpPr>
            <p:spPr>
              <a:xfrm>
                <a:off x="5410200" y="4415135"/>
                <a:ext cx="2860895" cy="461665"/>
              </a:xfrm>
              <a:prstGeom prst="rect">
                <a:avLst/>
              </a:prstGeom>
              <a:blipFill rotWithShape="1">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296934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left)">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500"/>
                                        <p:tgtEl>
                                          <p:spTgt spid="7"/>
                                        </p:tgtEl>
                                      </p:cBhvr>
                                    </p:animEffect>
                                  </p:childTnLst>
                                </p:cTn>
                              </p:par>
                              <p:par>
                                <p:cTn id="28" presetID="22" presetClass="entr" presetSubtype="8" fill="hold"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ipe(left)">
                                      <p:cBhvr>
                                        <p:cTn id="30" dur="500"/>
                                        <p:tgtEl>
                                          <p:spTgt spid="8"/>
                                        </p:tgtEl>
                                      </p:cBhvr>
                                    </p:animEffect>
                                  </p:childTnLst>
                                </p:cTn>
                              </p:par>
                            </p:childTnLst>
                          </p:cTn>
                        </p:par>
                        <p:par>
                          <p:cTn id="31" fill="hold">
                            <p:stCondLst>
                              <p:cond delay="500"/>
                            </p:stCondLst>
                            <p:childTnLst>
                              <p:par>
                                <p:cTn id="32" presetID="22" presetClass="entr" presetSubtype="8" fill="hold" nodeType="after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left)">
                                      <p:cBhvr>
                                        <p:cTn id="34" dur="500"/>
                                        <p:tgtEl>
                                          <p:spTgt spid="9"/>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wipe(left)">
                                      <p:cBhvr>
                                        <p:cTn id="39" dur="500"/>
                                        <p:tgtEl>
                                          <p:spTgt spid="10"/>
                                        </p:tgtEl>
                                      </p:cBhvr>
                                    </p:animEffect>
                                  </p:childTnLst>
                                </p:cTn>
                              </p:par>
                            </p:childTnLst>
                          </p:cTn>
                        </p:par>
                        <p:par>
                          <p:cTn id="40" fill="hold">
                            <p:stCondLst>
                              <p:cond delay="500"/>
                            </p:stCondLst>
                            <p:childTnLst>
                              <p:par>
                                <p:cTn id="41" presetID="22" presetClass="entr" presetSubtype="8" fill="hold" nodeType="after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wipe(left)">
                                      <p:cBhvr>
                                        <p:cTn id="43" dur="500"/>
                                        <p:tgtEl>
                                          <p:spTgt spid="11"/>
                                        </p:tgtEl>
                                      </p:cBhvr>
                                    </p:animEffect>
                                  </p:childTnLst>
                                </p:cTn>
                              </p:par>
                            </p:childTnLst>
                          </p:cTn>
                        </p:par>
                        <p:par>
                          <p:cTn id="44" fill="hold">
                            <p:stCondLst>
                              <p:cond delay="1000"/>
                            </p:stCondLst>
                            <p:childTnLst>
                              <p:par>
                                <p:cTn id="45" presetID="22" presetClass="entr" presetSubtype="4" fill="hold" grpId="0" nodeType="after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wipe(down)">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wipe(left)">
                                      <p:cBhvr>
                                        <p:cTn id="52" dur="500"/>
                                        <p:tgtEl>
                                          <p:spTgt spid="5"/>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wipe(left)">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3">
                                            <p:txEl>
                                              <p:pRg st="4" end="4"/>
                                            </p:txEl>
                                          </p:spTgt>
                                        </p:tgtEl>
                                        <p:attrNameLst>
                                          <p:attrName>style.visibility</p:attrName>
                                        </p:attrNameLst>
                                      </p:cBhvr>
                                      <p:to>
                                        <p:strVal val="visible"/>
                                      </p:to>
                                    </p:set>
                                    <p:animEffect transition="in" filter="wipe(left)">
                                      <p:cBhvr>
                                        <p:cTn id="6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P spid="5" grpId="0"/>
      <p:bldP spid="12"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dirty="0" smtClean="0"/>
              <a:t>9-6 Permutations &amp; Combinations</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r>
                  <a:rPr lang="en-US" dirty="0" smtClean="0"/>
                  <a:t>Now, you will need to decide when to use a permutation or a combination then use them appropriately!</a:t>
                </a:r>
              </a:p>
              <a:p>
                <a:pPr lvl="1"/>
                <a:r>
                  <a:rPr lang="en-US" dirty="0" smtClean="0"/>
                  <a:t>How many different ways are there for Evan to choose 5 colored marbles from a bag that holds 1 of each of the following colors: red, yellow, blue, green, purple, white, black, orange, and rainbow?</a:t>
                </a:r>
              </a:p>
              <a:p>
                <a:pPr lvl="2"/>
                <a:r>
                  <a:rPr lang="en-US" dirty="0" smtClean="0"/>
                  <a:t>Is order important?  </a:t>
                </a:r>
              </a:p>
              <a:p>
                <a:pPr lvl="3"/>
                <a:r>
                  <a:rPr lang="en-US" dirty="0" smtClean="0"/>
                  <a:t>No!  Use a Combination!</a:t>
                </a:r>
              </a:p>
              <a:p>
                <a:pPr lvl="4"/>
                <a:endParaRPr lang="en-US" i="1" dirty="0" smtClean="0">
                  <a:latin typeface="Cambria Math"/>
                </a:endParaRPr>
              </a:p>
              <a:p>
                <a:pPr lvl="4"/>
                <a14:m>
                  <m:oMath xmlns:m="http://schemas.openxmlformats.org/officeDocument/2006/math">
                    <m:sPre>
                      <m:sPrePr>
                        <m:ctrlPr>
                          <a:rPr lang="en-US" i="1">
                            <a:latin typeface="Cambria Math"/>
                          </a:rPr>
                        </m:ctrlPr>
                      </m:sPrePr>
                      <m:sub>
                        <m:r>
                          <a:rPr lang="en-US" b="0" i="1" smtClean="0">
                            <a:latin typeface="Cambria Math"/>
                          </a:rPr>
                          <m:t>9</m:t>
                        </m:r>
                      </m:sub>
                      <m:sup/>
                      <m:e>
                        <m:sSub>
                          <m:sSubPr>
                            <m:ctrlPr>
                              <a:rPr lang="en-US" i="1">
                                <a:latin typeface="Cambria Math"/>
                              </a:rPr>
                            </m:ctrlPr>
                          </m:sSubPr>
                          <m:e>
                            <m:r>
                              <a:rPr lang="en-US" b="0" i="1" smtClean="0">
                                <a:latin typeface="Cambria Math"/>
                              </a:rPr>
                              <m:t>𝐶</m:t>
                            </m:r>
                          </m:e>
                          <m:sub>
                            <m:r>
                              <a:rPr lang="en-US" b="0" i="1" smtClean="0">
                                <a:latin typeface="Cambria Math"/>
                              </a:rPr>
                              <m:t>5</m:t>
                            </m:r>
                          </m:sub>
                        </m:sSub>
                      </m:e>
                    </m:sPre>
                  </m:oMath>
                </a14:m>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3"/>
                <a:stretch>
                  <a:fillRect l="-889" t="-1111"/>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5" name="Rectangle 4"/>
              <p:cNvSpPr/>
              <p:nvPr/>
            </p:nvSpPr>
            <p:spPr>
              <a:xfrm>
                <a:off x="2286000" y="5715000"/>
                <a:ext cx="807337" cy="610936"/>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b="0" i="1" smtClean="0">
                          <a:solidFill>
                            <a:prstClr val="black"/>
                          </a:solidFill>
                          <a:latin typeface="Cambria Math"/>
                        </a:rPr>
                        <m:t>=</m:t>
                      </m:r>
                      <m:f>
                        <m:fPr>
                          <m:ctrlPr>
                            <a:rPr lang="en-US" b="0" i="1" smtClean="0">
                              <a:solidFill>
                                <a:prstClr val="black"/>
                              </a:solidFill>
                              <a:latin typeface="Cambria Math"/>
                            </a:rPr>
                          </m:ctrlPr>
                        </m:fPr>
                        <m:num>
                          <m:sPre>
                            <m:sPrePr>
                              <m:ctrlPr>
                                <a:rPr lang="en-US" i="1">
                                  <a:solidFill>
                                    <a:prstClr val="black"/>
                                  </a:solidFill>
                                  <a:latin typeface="Cambria Math"/>
                                </a:rPr>
                              </m:ctrlPr>
                            </m:sPrePr>
                            <m:sub>
                              <m:r>
                                <a:rPr lang="en-US" b="0" i="1" smtClean="0">
                                  <a:solidFill>
                                    <a:prstClr val="black"/>
                                  </a:solidFill>
                                  <a:latin typeface="Cambria Math"/>
                                </a:rPr>
                                <m:t>9</m:t>
                              </m:r>
                            </m:sub>
                            <m:sup/>
                            <m:e>
                              <m:sSub>
                                <m:sSubPr>
                                  <m:ctrlPr>
                                    <a:rPr lang="en-US" i="1">
                                      <a:solidFill>
                                        <a:prstClr val="black"/>
                                      </a:solidFill>
                                      <a:latin typeface="Cambria Math"/>
                                    </a:rPr>
                                  </m:ctrlPr>
                                </m:sSubPr>
                                <m:e>
                                  <m:r>
                                    <a:rPr lang="en-US" i="1">
                                      <a:solidFill>
                                        <a:prstClr val="black"/>
                                      </a:solidFill>
                                      <a:latin typeface="Cambria Math"/>
                                    </a:rPr>
                                    <m:t>𝑃</m:t>
                                  </m:r>
                                </m:e>
                                <m:sub>
                                  <m:r>
                                    <a:rPr lang="en-US" b="0" i="1" smtClean="0">
                                      <a:solidFill>
                                        <a:prstClr val="black"/>
                                      </a:solidFill>
                                      <a:latin typeface="Cambria Math"/>
                                    </a:rPr>
                                    <m:t>5</m:t>
                                  </m:r>
                                </m:sub>
                              </m:sSub>
                            </m:e>
                          </m:sPre>
                        </m:num>
                        <m:den>
                          <m:r>
                            <a:rPr lang="en-US" b="0" i="1" smtClean="0">
                              <a:solidFill>
                                <a:prstClr val="black"/>
                              </a:solidFill>
                              <a:latin typeface="Cambria Math"/>
                            </a:rPr>
                            <m:t>5!</m:t>
                          </m:r>
                        </m:den>
                      </m:f>
                    </m:oMath>
                  </m:oMathPara>
                </a14:m>
                <a:endParaRPr lang="en-US" sz="1200" dirty="0"/>
              </a:p>
            </p:txBody>
          </p:sp>
        </mc:Choice>
        <mc:Fallback>
          <p:sp>
            <p:nvSpPr>
              <p:cNvPr id="5" name="Rectangle 4"/>
              <p:cNvSpPr>
                <a:spLocks noRot="1" noChangeAspect="1" noMove="1" noResize="1" noEditPoints="1" noAdjustHandles="1" noChangeArrowheads="1" noChangeShapeType="1" noTextEdit="1"/>
              </p:cNvSpPr>
              <p:nvPr/>
            </p:nvSpPr>
            <p:spPr>
              <a:xfrm>
                <a:off x="2286000" y="5715000"/>
                <a:ext cx="807337" cy="610936"/>
              </a:xfrm>
              <a:prstGeom prst="rect">
                <a:avLst/>
              </a:prstGeom>
              <a:blipFill rotWithShape="1">
                <a:blip r:embed="rId4"/>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6" name="Rectangle 5"/>
              <p:cNvSpPr/>
              <p:nvPr/>
            </p:nvSpPr>
            <p:spPr>
              <a:xfrm>
                <a:off x="3092652" y="5724808"/>
                <a:ext cx="1762021" cy="618374"/>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b="0" i="1" smtClean="0">
                          <a:solidFill>
                            <a:prstClr val="black"/>
                          </a:solidFill>
                          <a:latin typeface="Cambria Math"/>
                        </a:rPr>
                        <m:t>=</m:t>
                      </m:r>
                      <m:f>
                        <m:fPr>
                          <m:ctrlPr>
                            <a:rPr lang="en-US" b="0" i="1" smtClean="0">
                              <a:solidFill>
                                <a:prstClr val="black"/>
                              </a:solidFill>
                              <a:latin typeface="Cambria Math"/>
                            </a:rPr>
                          </m:ctrlPr>
                        </m:fPr>
                        <m:num>
                          <m:r>
                            <a:rPr lang="en-US" i="1" smtClean="0">
                              <a:solidFill>
                                <a:prstClr val="black"/>
                              </a:solidFill>
                              <a:latin typeface="Cambria Math"/>
                            </a:rPr>
                            <m:t>9</m:t>
                          </m:r>
                          <m:r>
                            <a:rPr lang="en-US" i="1" smtClean="0">
                              <a:solidFill>
                                <a:prstClr val="black"/>
                              </a:solidFill>
                              <a:latin typeface="Cambria Math"/>
                              <a:ea typeface="Cambria Math"/>
                            </a:rPr>
                            <m:t>∙</m:t>
                          </m:r>
                          <m:r>
                            <a:rPr lang="en-US" b="0" i="1" smtClean="0">
                              <a:solidFill>
                                <a:prstClr val="black"/>
                              </a:solidFill>
                              <a:latin typeface="Cambria Math"/>
                              <a:ea typeface="Cambria Math"/>
                            </a:rPr>
                            <m:t>8∙7∙6∙5</m:t>
                          </m:r>
                        </m:num>
                        <m:den>
                          <m:r>
                            <a:rPr lang="en-US" b="0" i="1" smtClean="0">
                              <a:solidFill>
                                <a:prstClr val="black"/>
                              </a:solidFill>
                              <a:latin typeface="Cambria Math"/>
                            </a:rPr>
                            <m:t>5</m:t>
                          </m:r>
                          <m:r>
                            <a:rPr lang="en-US" b="0" i="1" smtClean="0">
                              <a:solidFill>
                                <a:prstClr val="black"/>
                              </a:solidFill>
                              <a:latin typeface="Cambria Math"/>
                              <a:ea typeface="Cambria Math"/>
                            </a:rPr>
                            <m:t>∙4∙3∙2∙1</m:t>
                          </m:r>
                        </m:den>
                      </m:f>
                    </m:oMath>
                  </m:oMathPara>
                </a14:m>
                <a:endParaRPr lang="en-US" sz="1200" dirty="0"/>
              </a:p>
            </p:txBody>
          </p:sp>
        </mc:Choice>
        <mc:Fallback>
          <p:sp>
            <p:nvSpPr>
              <p:cNvPr id="6" name="Rectangle 5"/>
              <p:cNvSpPr>
                <a:spLocks noRot="1" noChangeAspect="1" noMove="1" noResize="1" noEditPoints="1" noAdjustHandles="1" noChangeArrowheads="1" noChangeShapeType="1" noTextEdit="1"/>
              </p:cNvSpPr>
              <p:nvPr/>
            </p:nvSpPr>
            <p:spPr>
              <a:xfrm>
                <a:off x="3092652" y="5724808"/>
                <a:ext cx="1762021" cy="618374"/>
              </a:xfrm>
              <a:prstGeom prst="rect">
                <a:avLst/>
              </a:prstGeom>
              <a:blipFill rotWithShape="1">
                <a:blip r:embed="rId5"/>
                <a:stretch>
                  <a:fillRect/>
                </a:stretch>
              </a:blipFill>
            </p:spPr>
            <p:txBody>
              <a:bodyPr/>
              <a:lstStyle/>
              <a:p>
                <a:r>
                  <a:rPr lang="en-US">
                    <a:noFill/>
                  </a:rPr>
                  <a:t> </a:t>
                </a:r>
              </a:p>
            </p:txBody>
          </p:sp>
        </mc:Fallback>
      </mc:AlternateContent>
      <p:cxnSp>
        <p:nvCxnSpPr>
          <p:cNvPr id="7" name="Straight Connector 6"/>
          <p:cNvCxnSpPr/>
          <p:nvPr/>
        </p:nvCxnSpPr>
        <p:spPr>
          <a:xfrm>
            <a:off x="3973662" y="6038382"/>
            <a:ext cx="304800" cy="3048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152468" y="6038382"/>
            <a:ext cx="304800" cy="3048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4258846" y="5733582"/>
            <a:ext cx="304800" cy="3048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414557" y="6038382"/>
            <a:ext cx="304800" cy="3048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516061" y="5733582"/>
            <a:ext cx="304800" cy="3048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676407" y="6038382"/>
            <a:ext cx="304800" cy="3048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676407" y="5733582"/>
            <a:ext cx="304800" cy="30480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3733800" y="5504982"/>
            <a:ext cx="361384" cy="381000"/>
          </a:xfrm>
          <a:prstGeom prst="rect">
            <a:avLst/>
          </a:prstGeom>
          <a:noFill/>
        </p:spPr>
        <p:txBody>
          <a:bodyPr wrap="square" rtlCol="0">
            <a:spAutoFit/>
          </a:bodyPr>
          <a:lstStyle/>
          <a:p>
            <a:r>
              <a:rPr lang="en-US" dirty="0" smtClean="0"/>
              <a:t>2</a:t>
            </a:r>
            <a:endParaRPr lang="en-US" dirty="0"/>
          </a:p>
        </p:txBody>
      </p:sp>
      <mc:AlternateContent xmlns:mc="http://schemas.openxmlformats.org/markup-compatibility/2006">
        <mc:Choice xmlns:a14="http://schemas.microsoft.com/office/drawing/2010/main" Requires="a14">
          <p:sp>
            <p:nvSpPr>
              <p:cNvPr id="15" name="Rectangle 14"/>
              <p:cNvSpPr/>
              <p:nvPr/>
            </p:nvSpPr>
            <p:spPr>
              <a:xfrm>
                <a:off x="4800600" y="5715000"/>
                <a:ext cx="1762021" cy="618374"/>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b="0" i="1" smtClean="0">
                          <a:solidFill>
                            <a:prstClr val="black"/>
                          </a:solidFill>
                          <a:latin typeface="Cambria Math"/>
                        </a:rPr>
                        <m:t>=</m:t>
                      </m:r>
                      <m:f>
                        <m:fPr>
                          <m:ctrlPr>
                            <a:rPr lang="en-US" b="0" i="1" smtClean="0">
                              <a:solidFill>
                                <a:prstClr val="black"/>
                              </a:solidFill>
                              <a:latin typeface="Cambria Math"/>
                            </a:rPr>
                          </m:ctrlPr>
                        </m:fPr>
                        <m:num>
                          <m:r>
                            <a:rPr lang="en-US" i="1" smtClean="0">
                              <a:solidFill>
                                <a:prstClr val="black"/>
                              </a:solidFill>
                              <a:latin typeface="Cambria Math"/>
                            </a:rPr>
                            <m:t>9</m:t>
                          </m:r>
                          <m:r>
                            <a:rPr lang="en-US" i="1" smtClean="0">
                              <a:solidFill>
                                <a:prstClr val="black"/>
                              </a:solidFill>
                              <a:latin typeface="Cambria Math"/>
                              <a:ea typeface="Cambria Math"/>
                            </a:rPr>
                            <m:t>∙</m:t>
                          </m:r>
                          <m:r>
                            <a:rPr lang="en-US" b="0" i="1" smtClean="0">
                              <a:solidFill>
                                <a:prstClr val="black"/>
                              </a:solidFill>
                              <a:latin typeface="Cambria Math"/>
                              <a:ea typeface="Cambria Math"/>
                            </a:rPr>
                            <m:t>2∙7∙1∙1</m:t>
                          </m:r>
                        </m:num>
                        <m:den>
                          <m:r>
                            <a:rPr lang="en-US" b="0" i="1" smtClean="0">
                              <a:solidFill>
                                <a:prstClr val="black"/>
                              </a:solidFill>
                              <a:latin typeface="Cambria Math"/>
                            </a:rPr>
                            <m:t>1</m:t>
                          </m:r>
                          <m:r>
                            <a:rPr lang="en-US" b="0" i="1" smtClean="0">
                              <a:solidFill>
                                <a:prstClr val="black"/>
                              </a:solidFill>
                              <a:latin typeface="Cambria Math"/>
                              <a:ea typeface="Cambria Math"/>
                            </a:rPr>
                            <m:t>∙1∙1∙1∙1</m:t>
                          </m:r>
                        </m:den>
                      </m:f>
                    </m:oMath>
                  </m:oMathPara>
                </a14:m>
                <a:endParaRPr lang="en-US" sz="1200" dirty="0"/>
              </a:p>
            </p:txBody>
          </p:sp>
        </mc:Choice>
        <mc:Fallback>
          <p:sp>
            <p:nvSpPr>
              <p:cNvPr id="15" name="Rectangle 14"/>
              <p:cNvSpPr>
                <a:spLocks noRot="1" noChangeAspect="1" noMove="1" noResize="1" noEditPoints="1" noAdjustHandles="1" noChangeArrowheads="1" noChangeShapeType="1" noTextEdit="1"/>
              </p:cNvSpPr>
              <p:nvPr/>
            </p:nvSpPr>
            <p:spPr>
              <a:xfrm>
                <a:off x="4800600" y="5715000"/>
                <a:ext cx="1762021" cy="618374"/>
              </a:xfrm>
              <a:prstGeom prst="rect">
                <a:avLst/>
              </a:prstGeom>
              <a:blipFill rotWithShape="1">
                <a:blip r:embed="rId6"/>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6" name="Rectangle 15"/>
              <p:cNvSpPr/>
              <p:nvPr/>
            </p:nvSpPr>
            <p:spPr>
              <a:xfrm>
                <a:off x="6400800" y="5867400"/>
                <a:ext cx="864339" cy="369332"/>
              </a:xfrm>
              <a:prstGeom prst="rect">
                <a:avLst/>
              </a:prstGeom>
            </p:spPr>
            <p:txBody>
              <a:bodyPr wrap="none">
                <a:spAutoFit/>
              </a:bodyPr>
              <a:lstStyle/>
              <a:p>
                <a14:m>
                  <m:oMathPara xmlns:m="http://schemas.openxmlformats.org/officeDocument/2006/math">
                    <m:oMathParaPr>
                      <m:jc m:val="centerGroup"/>
                    </m:oMathParaPr>
                    <m:oMath xmlns:m="http://schemas.openxmlformats.org/officeDocument/2006/math">
                      <m:r>
                        <a:rPr lang="en-US" b="0" i="1" smtClean="0">
                          <a:solidFill>
                            <a:prstClr val="black"/>
                          </a:solidFill>
                          <a:latin typeface="Cambria Math"/>
                        </a:rPr>
                        <m:t>=126</m:t>
                      </m:r>
                    </m:oMath>
                  </m:oMathPara>
                </a14:m>
                <a:endParaRPr lang="en-US" sz="1200" dirty="0"/>
              </a:p>
            </p:txBody>
          </p:sp>
        </mc:Choice>
        <mc:Fallback>
          <p:sp>
            <p:nvSpPr>
              <p:cNvPr id="16" name="Rectangle 15"/>
              <p:cNvSpPr>
                <a:spLocks noRot="1" noChangeAspect="1" noMove="1" noResize="1" noEditPoints="1" noAdjustHandles="1" noChangeArrowheads="1" noChangeShapeType="1" noTextEdit="1"/>
              </p:cNvSpPr>
              <p:nvPr/>
            </p:nvSpPr>
            <p:spPr>
              <a:xfrm>
                <a:off x="6400800" y="5867400"/>
                <a:ext cx="864339" cy="369332"/>
              </a:xfrm>
              <a:prstGeom prst="rect">
                <a:avLst/>
              </a:prstGeom>
              <a:blipFill rotWithShape="1">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524966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left)">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wipe(left)">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wipe(left)">
                                      <p:cBhvr>
                                        <p:cTn id="42" dur="500"/>
                                        <p:tgtEl>
                                          <p:spTgt spid="7"/>
                                        </p:tgtEl>
                                      </p:cBhvr>
                                    </p:animEffect>
                                  </p:childTnLst>
                                </p:cTn>
                              </p:par>
                              <p:par>
                                <p:cTn id="43" presetID="22" presetClass="entr" presetSubtype="8" fill="hold" nodeType="with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wipe(left)">
                                      <p:cBhvr>
                                        <p:cTn id="45" dur="500"/>
                                        <p:tgtEl>
                                          <p:spTgt spid="8"/>
                                        </p:tgtEl>
                                      </p:cBhvr>
                                    </p:animEffect>
                                  </p:childTnLst>
                                </p:cTn>
                              </p:par>
                            </p:childTnLst>
                          </p:cTn>
                        </p:par>
                        <p:par>
                          <p:cTn id="46" fill="hold">
                            <p:stCondLst>
                              <p:cond delay="500"/>
                            </p:stCondLst>
                            <p:childTnLst>
                              <p:par>
                                <p:cTn id="47" presetID="22" presetClass="entr" presetSubtype="8" fill="hold" nodeType="after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wipe(left)">
                                      <p:cBhvr>
                                        <p:cTn id="49" dur="500"/>
                                        <p:tgtEl>
                                          <p:spTgt spid="9"/>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8" fill="hold" nodeType="clickEffect">
                                  <p:stCondLst>
                                    <p:cond delay="0"/>
                                  </p:stCondLst>
                                  <p:childTnLst>
                                    <p:set>
                                      <p:cBhvr>
                                        <p:cTn id="53" dur="1" fill="hold">
                                          <p:stCondLst>
                                            <p:cond delay="0"/>
                                          </p:stCondLst>
                                        </p:cTn>
                                        <p:tgtEl>
                                          <p:spTgt spid="10"/>
                                        </p:tgtEl>
                                        <p:attrNameLst>
                                          <p:attrName>style.visibility</p:attrName>
                                        </p:attrNameLst>
                                      </p:cBhvr>
                                      <p:to>
                                        <p:strVal val="visible"/>
                                      </p:to>
                                    </p:set>
                                    <p:animEffect transition="in" filter="wipe(left)">
                                      <p:cBhvr>
                                        <p:cTn id="54" dur="500"/>
                                        <p:tgtEl>
                                          <p:spTgt spid="10"/>
                                        </p:tgtEl>
                                      </p:cBhvr>
                                    </p:animEffect>
                                  </p:childTnLst>
                                </p:cTn>
                              </p:par>
                            </p:childTnLst>
                          </p:cTn>
                        </p:par>
                        <p:par>
                          <p:cTn id="55" fill="hold">
                            <p:stCondLst>
                              <p:cond delay="500"/>
                            </p:stCondLst>
                            <p:childTnLst>
                              <p:par>
                                <p:cTn id="56" presetID="22" presetClass="entr" presetSubtype="8" fill="hold" nodeType="afterEffect">
                                  <p:stCondLst>
                                    <p:cond delay="0"/>
                                  </p:stCondLst>
                                  <p:childTnLst>
                                    <p:set>
                                      <p:cBhvr>
                                        <p:cTn id="57" dur="1" fill="hold">
                                          <p:stCondLst>
                                            <p:cond delay="0"/>
                                          </p:stCondLst>
                                        </p:cTn>
                                        <p:tgtEl>
                                          <p:spTgt spid="11"/>
                                        </p:tgtEl>
                                        <p:attrNameLst>
                                          <p:attrName>style.visibility</p:attrName>
                                        </p:attrNameLst>
                                      </p:cBhvr>
                                      <p:to>
                                        <p:strVal val="visible"/>
                                      </p:to>
                                    </p:set>
                                    <p:animEffect transition="in" filter="wipe(left)">
                                      <p:cBhvr>
                                        <p:cTn id="58" dur="500"/>
                                        <p:tgtEl>
                                          <p:spTgt spid="11"/>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wipe(left)">
                                      <p:cBhvr>
                                        <p:cTn id="63" dur="500"/>
                                        <p:tgtEl>
                                          <p:spTgt spid="12"/>
                                        </p:tgtEl>
                                      </p:cBhvr>
                                    </p:animEffect>
                                  </p:childTnLst>
                                </p:cTn>
                              </p:par>
                            </p:childTnLst>
                          </p:cTn>
                        </p:par>
                        <p:par>
                          <p:cTn id="64" fill="hold">
                            <p:stCondLst>
                              <p:cond delay="500"/>
                            </p:stCondLst>
                            <p:childTnLst>
                              <p:par>
                                <p:cTn id="65" presetID="22" presetClass="entr" presetSubtype="8" fill="hold" nodeType="afterEffect">
                                  <p:stCondLst>
                                    <p:cond delay="0"/>
                                  </p:stCondLst>
                                  <p:childTnLst>
                                    <p:set>
                                      <p:cBhvr>
                                        <p:cTn id="66" dur="1" fill="hold">
                                          <p:stCondLst>
                                            <p:cond delay="0"/>
                                          </p:stCondLst>
                                        </p:cTn>
                                        <p:tgtEl>
                                          <p:spTgt spid="13"/>
                                        </p:tgtEl>
                                        <p:attrNameLst>
                                          <p:attrName>style.visibility</p:attrName>
                                        </p:attrNameLst>
                                      </p:cBhvr>
                                      <p:to>
                                        <p:strVal val="visible"/>
                                      </p:to>
                                    </p:set>
                                    <p:animEffect transition="in" filter="wipe(left)">
                                      <p:cBhvr>
                                        <p:cTn id="67" dur="500"/>
                                        <p:tgtEl>
                                          <p:spTgt spid="13"/>
                                        </p:tgtEl>
                                      </p:cBhvr>
                                    </p:animEffect>
                                  </p:childTnLst>
                                </p:cTn>
                              </p:par>
                            </p:childTnLst>
                          </p:cTn>
                        </p:par>
                        <p:par>
                          <p:cTn id="68" fill="hold">
                            <p:stCondLst>
                              <p:cond delay="1000"/>
                            </p:stCondLst>
                            <p:childTnLst>
                              <p:par>
                                <p:cTn id="69" presetID="22" presetClass="entr" presetSubtype="4" fill="hold" grpId="0" nodeType="afterEffect">
                                  <p:stCondLst>
                                    <p:cond delay="0"/>
                                  </p:stCondLst>
                                  <p:childTnLst>
                                    <p:set>
                                      <p:cBhvr>
                                        <p:cTn id="70" dur="1" fill="hold">
                                          <p:stCondLst>
                                            <p:cond delay="0"/>
                                          </p:stCondLst>
                                        </p:cTn>
                                        <p:tgtEl>
                                          <p:spTgt spid="14"/>
                                        </p:tgtEl>
                                        <p:attrNameLst>
                                          <p:attrName>style.visibility</p:attrName>
                                        </p:attrNameLst>
                                      </p:cBhvr>
                                      <p:to>
                                        <p:strVal val="visible"/>
                                      </p:to>
                                    </p:set>
                                    <p:animEffect transition="in" filter="wipe(down)">
                                      <p:cBhvr>
                                        <p:cTn id="71" dur="500"/>
                                        <p:tgtEl>
                                          <p:spTgt spid="14"/>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8" fill="hold" grpId="0" nodeType="clickEffect">
                                  <p:stCondLst>
                                    <p:cond delay="0"/>
                                  </p:stCondLst>
                                  <p:childTnLst>
                                    <p:set>
                                      <p:cBhvr>
                                        <p:cTn id="75" dur="1" fill="hold">
                                          <p:stCondLst>
                                            <p:cond delay="0"/>
                                          </p:stCondLst>
                                        </p:cTn>
                                        <p:tgtEl>
                                          <p:spTgt spid="15"/>
                                        </p:tgtEl>
                                        <p:attrNameLst>
                                          <p:attrName>style.visibility</p:attrName>
                                        </p:attrNameLst>
                                      </p:cBhvr>
                                      <p:to>
                                        <p:strVal val="visible"/>
                                      </p:to>
                                    </p:set>
                                    <p:animEffect transition="in" filter="wipe(left)">
                                      <p:cBhvr>
                                        <p:cTn id="76" dur="500"/>
                                        <p:tgtEl>
                                          <p:spTgt spid="15"/>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8" fill="hold" grpId="0" nodeType="clickEffect">
                                  <p:stCondLst>
                                    <p:cond delay="0"/>
                                  </p:stCondLst>
                                  <p:childTnLst>
                                    <p:set>
                                      <p:cBhvr>
                                        <p:cTn id="80" dur="1" fill="hold">
                                          <p:stCondLst>
                                            <p:cond delay="0"/>
                                          </p:stCondLst>
                                        </p:cTn>
                                        <p:tgtEl>
                                          <p:spTgt spid="16"/>
                                        </p:tgtEl>
                                        <p:attrNameLst>
                                          <p:attrName>style.visibility</p:attrName>
                                        </p:attrNameLst>
                                      </p:cBhvr>
                                      <p:to>
                                        <p:strVal val="visible"/>
                                      </p:to>
                                    </p:set>
                                    <p:animEffect transition="in" filter="wipe(left)">
                                      <p:cBhvr>
                                        <p:cTn id="8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0"/>
      <p:bldP spid="14" grpId="0"/>
      <p:bldP spid="15"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§9-6 Permutations &amp; Combinations</a:t>
            </a:r>
          </a:p>
        </p:txBody>
      </p:sp>
      <mc:AlternateContent xmlns:mc="http://schemas.openxmlformats.org/markup-compatibility/2006">
        <mc:Choice xmlns:a14="http://schemas.microsoft.com/office/drawing/2010/main" Requires="a14">
          <p:sp>
            <p:nvSpPr>
              <p:cNvPr id="4" name="Content Placeholder 3"/>
              <p:cNvSpPr>
                <a:spLocks noGrp="1"/>
              </p:cNvSpPr>
              <p:nvPr>
                <p:ph idx="1"/>
              </p:nvPr>
            </p:nvSpPr>
            <p:spPr/>
            <p:txBody>
              <a:bodyPr/>
              <a:lstStyle/>
              <a:p>
                <a:r>
                  <a:rPr lang="en-US" dirty="0" smtClean="0"/>
                  <a:t>How many different ways are there to arrange the first row of these crayons (using all possible colors seen)?</a:t>
                </a:r>
              </a:p>
              <a:p>
                <a:pPr lvl="2"/>
                <a:r>
                  <a:rPr lang="en-US" dirty="0" smtClean="0"/>
                  <a:t>Is order important?</a:t>
                </a:r>
              </a:p>
              <a:p>
                <a:pPr lvl="3"/>
                <a:r>
                  <a:rPr lang="en-US" dirty="0" smtClean="0"/>
                  <a:t>Yes!  Use a permutation!</a:t>
                </a:r>
              </a:p>
              <a:p>
                <a:pPr lvl="3"/>
                <a14:m>
                  <m:oMath xmlns:m="http://schemas.openxmlformats.org/officeDocument/2006/math">
                    <m:sPre>
                      <m:sPrePr>
                        <m:ctrlPr>
                          <a:rPr lang="en-US" i="1">
                            <a:latin typeface="Cambria Math"/>
                          </a:rPr>
                        </m:ctrlPr>
                      </m:sPrePr>
                      <m:sub>
                        <m:r>
                          <a:rPr lang="en-US" b="0" i="1" smtClean="0">
                            <a:latin typeface="Cambria Math"/>
                          </a:rPr>
                          <m:t>13</m:t>
                        </m:r>
                      </m:sub>
                      <m:sup/>
                      <m:e>
                        <m:sSub>
                          <m:sSubPr>
                            <m:ctrlPr>
                              <a:rPr lang="en-US" i="1">
                                <a:latin typeface="Cambria Math"/>
                              </a:rPr>
                            </m:ctrlPr>
                          </m:sSubPr>
                          <m:e>
                            <m:r>
                              <a:rPr lang="en-US" b="0" i="1" smtClean="0">
                                <a:latin typeface="Cambria Math"/>
                              </a:rPr>
                              <m:t>𝑃</m:t>
                            </m:r>
                          </m:e>
                          <m:sub>
                            <m:r>
                              <a:rPr lang="en-US" b="0" i="1" smtClean="0">
                                <a:latin typeface="Cambria Math"/>
                              </a:rPr>
                              <m:t>7</m:t>
                            </m:r>
                          </m:sub>
                        </m:sSub>
                      </m:e>
                    </m:sPre>
                  </m:oMath>
                </a14:m>
                <a:endParaRPr lang="en-US" dirty="0"/>
              </a:p>
              <a:p>
                <a:pPr lvl="3"/>
                <a:endParaRPr lang="en-US" dirty="0"/>
              </a:p>
              <a:p>
                <a:pPr lvl="3"/>
                <a:endParaRPr lang="en-US" dirty="0"/>
              </a:p>
            </p:txBody>
          </p:sp>
        </mc:Choice>
        <mc:Fallback>
          <p:sp>
            <p:nvSpPr>
              <p:cNvPr id="4" name="Content Placeholder 3"/>
              <p:cNvSpPr>
                <a:spLocks noGrp="1" noRot="1" noChangeAspect="1" noMove="1" noResize="1" noEditPoints="1" noAdjustHandles="1" noChangeArrowheads="1" noChangeShapeType="1" noTextEdit="1"/>
              </p:cNvSpPr>
              <p:nvPr>
                <p:ph idx="1"/>
              </p:nvPr>
            </p:nvSpPr>
            <p:spPr>
              <a:blipFill rotWithShape="1">
                <a:blip r:embed="rId2"/>
                <a:stretch>
                  <a:fillRect l="-889" t="-1111"/>
                </a:stretch>
              </a:blipFill>
            </p:spPr>
            <p:txBody>
              <a:bodyPr/>
              <a:lstStyle/>
              <a:p>
                <a:r>
                  <a:rPr lang="en-US">
                    <a:noFill/>
                  </a:rPr>
                  <a:t> </a:t>
                </a:r>
              </a:p>
            </p:txBody>
          </p:sp>
        </mc:Fallback>
      </mc:AlternateContent>
      <p:pic>
        <p:nvPicPr>
          <p:cNvPr id="1027" name="Picture 3" descr="C:\Users\Dria\AppData\Local\Microsoft\Windows\Temporary Internet Files\Content.IE5\RH4XUNE6\MC900001548[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2743200"/>
            <a:ext cx="1102766" cy="1367028"/>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mc:Choice xmlns:a14="http://schemas.microsoft.com/office/drawing/2010/main" Requires="a14">
          <p:sp>
            <p:nvSpPr>
              <p:cNvPr id="7" name="Rectangle 6"/>
              <p:cNvSpPr/>
              <p:nvPr/>
            </p:nvSpPr>
            <p:spPr>
              <a:xfrm>
                <a:off x="2286000" y="3581400"/>
                <a:ext cx="3143060" cy="400110"/>
              </a:xfrm>
              <a:prstGeom prst="rect">
                <a:avLst/>
              </a:prstGeom>
            </p:spPr>
            <p:txBody>
              <a:bodyPr wrap="square">
                <a:spAutoFit/>
              </a:bodyPr>
              <a:lstStyle/>
              <a:p>
                <a14:m>
                  <m:oMathPara xmlns:m="http://schemas.openxmlformats.org/officeDocument/2006/math">
                    <m:oMathParaPr>
                      <m:jc m:val="centerGroup"/>
                    </m:oMathParaPr>
                    <m:oMath xmlns:m="http://schemas.openxmlformats.org/officeDocument/2006/math">
                      <m:r>
                        <a:rPr lang="en-US" sz="2000" b="0" i="1" smtClean="0">
                          <a:solidFill>
                            <a:prstClr val="black"/>
                          </a:solidFill>
                          <a:latin typeface="Cambria Math"/>
                        </a:rPr>
                        <m:t>=13</m:t>
                      </m:r>
                      <m:r>
                        <a:rPr lang="en-US" sz="2000" i="1">
                          <a:solidFill>
                            <a:prstClr val="black"/>
                          </a:solidFill>
                          <a:latin typeface="Cambria Math"/>
                          <a:ea typeface="Cambria Math"/>
                        </a:rPr>
                        <m:t>∙</m:t>
                      </m:r>
                      <m:r>
                        <a:rPr lang="en-US" sz="2000" b="0" i="1" smtClean="0">
                          <a:solidFill>
                            <a:prstClr val="black"/>
                          </a:solidFill>
                          <a:latin typeface="Cambria Math"/>
                          <a:ea typeface="Cambria Math"/>
                        </a:rPr>
                        <m:t>1</m:t>
                      </m:r>
                      <m:r>
                        <a:rPr lang="en-US" sz="2000" i="1">
                          <a:solidFill>
                            <a:prstClr val="black"/>
                          </a:solidFill>
                          <a:latin typeface="Cambria Math"/>
                          <a:ea typeface="Cambria Math"/>
                        </a:rPr>
                        <m:t>2∙</m:t>
                      </m:r>
                      <m:r>
                        <a:rPr lang="en-US" sz="2000" b="0" i="1" smtClean="0">
                          <a:solidFill>
                            <a:prstClr val="black"/>
                          </a:solidFill>
                          <a:latin typeface="Cambria Math"/>
                          <a:ea typeface="Cambria Math"/>
                        </a:rPr>
                        <m:t>11</m:t>
                      </m:r>
                      <m:r>
                        <a:rPr lang="en-US" sz="2000" i="1">
                          <a:solidFill>
                            <a:prstClr val="black"/>
                          </a:solidFill>
                          <a:latin typeface="Cambria Math"/>
                          <a:ea typeface="Cambria Math"/>
                        </a:rPr>
                        <m:t>∙1</m:t>
                      </m:r>
                      <m:r>
                        <a:rPr lang="en-US" sz="2000" b="0" i="1" smtClean="0">
                          <a:solidFill>
                            <a:prstClr val="black"/>
                          </a:solidFill>
                          <a:latin typeface="Cambria Math"/>
                          <a:ea typeface="Cambria Math"/>
                        </a:rPr>
                        <m:t>0</m:t>
                      </m:r>
                      <m:r>
                        <a:rPr lang="en-US" sz="2000" i="1">
                          <a:solidFill>
                            <a:prstClr val="black"/>
                          </a:solidFill>
                          <a:latin typeface="Cambria Math"/>
                          <a:ea typeface="Cambria Math"/>
                        </a:rPr>
                        <m:t>∙</m:t>
                      </m:r>
                      <m:r>
                        <a:rPr lang="en-US" sz="2000" b="0" i="1" smtClean="0">
                          <a:solidFill>
                            <a:prstClr val="black"/>
                          </a:solidFill>
                          <a:latin typeface="Cambria Math"/>
                          <a:ea typeface="Cambria Math"/>
                        </a:rPr>
                        <m:t>9</m:t>
                      </m:r>
                      <m:r>
                        <a:rPr lang="en-US" sz="2000" i="1">
                          <a:solidFill>
                            <a:prstClr val="black"/>
                          </a:solidFill>
                          <a:latin typeface="Cambria Math"/>
                          <a:ea typeface="Cambria Math"/>
                        </a:rPr>
                        <m:t>∙</m:t>
                      </m:r>
                      <m:r>
                        <a:rPr lang="en-US" sz="2000" b="0" i="0" smtClean="0">
                          <a:solidFill>
                            <a:prstClr val="black"/>
                          </a:solidFill>
                          <a:latin typeface="Cambria Math"/>
                          <a:ea typeface="Cambria Math"/>
                        </a:rPr>
                        <m:t>8</m:t>
                      </m:r>
                      <m:r>
                        <a:rPr lang="en-US" sz="2000" i="1">
                          <a:solidFill>
                            <a:prstClr val="black"/>
                          </a:solidFill>
                          <a:latin typeface="Cambria Math"/>
                          <a:ea typeface="Cambria Math"/>
                        </a:rPr>
                        <m:t>∙</m:t>
                      </m:r>
                      <m:r>
                        <a:rPr lang="en-US" sz="2000" b="0" i="1" smtClean="0">
                          <a:solidFill>
                            <a:prstClr val="black"/>
                          </a:solidFill>
                          <a:latin typeface="Cambria Math"/>
                          <a:ea typeface="Cambria Math"/>
                        </a:rPr>
                        <m:t>7</m:t>
                      </m:r>
                    </m:oMath>
                  </m:oMathPara>
                </a14:m>
                <a:endParaRPr lang="en-US" sz="3200" dirty="0"/>
              </a:p>
            </p:txBody>
          </p:sp>
        </mc:Choice>
        <mc:Fallback>
          <p:sp>
            <p:nvSpPr>
              <p:cNvPr id="7" name="Rectangle 6"/>
              <p:cNvSpPr>
                <a:spLocks noRot="1" noChangeAspect="1" noMove="1" noResize="1" noEditPoints="1" noAdjustHandles="1" noChangeArrowheads="1" noChangeShapeType="1" noTextEdit="1"/>
              </p:cNvSpPr>
              <p:nvPr/>
            </p:nvSpPr>
            <p:spPr>
              <a:xfrm>
                <a:off x="2286000" y="3581400"/>
                <a:ext cx="3143060" cy="400110"/>
              </a:xfrm>
              <a:prstGeom prst="rect">
                <a:avLst/>
              </a:prstGeom>
              <a:blipFill rotWithShape="1">
                <a:blip r:embed="rId4"/>
                <a:stretch>
                  <a:fillRect/>
                </a:stretch>
              </a:blipFill>
            </p:spPr>
            <p:txBody>
              <a:bodyPr/>
              <a:lstStyle/>
              <a:p>
                <a:r>
                  <a:rPr lang="en-US">
                    <a:noFill/>
                  </a:rPr>
                  <a:t> </a:t>
                </a:r>
              </a:p>
            </p:txBody>
          </p:sp>
        </mc:Fallback>
      </mc:AlternateContent>
      <p:sp>
        <p:nvSpPr>
          <p:cNvPr id="5" name="Rectangle 4"/>
          <p:cNvSpPr/>
          <p:nvPr/>
        </p:nvSpPr>
        <p:spPr>
          <a:xfrm>
            <a:off x="5334000" y="3562290"/>
            <a:ext cx="1481303" cy="400110"/>
          </a:xfrm>
          <a:prstGeom prst="rect">
            <a:avLst/>
          </a:prstGeom>
        </p:spPr>
        <p:txBody>
          <a:bodyPr wrap="none">
            <a:spAutoFit/>
          </a:bodyPr>
          <a:lstStyle/>
          <a:p>
            <a:r>
              <a:rPr lang="en-US" sz="2000" dirty="0" smtClean="0"/>
              <a:t>= 8,648,640</a:t>
            </a:r>
            <a:endParaRPr lang="en-US" sz="2000" dirty="0"/>
          </a:p>
        </p:txBody>
      </p:sp>
    </p:spTree>
    <p:extLst>
      <p:ext uri="{BB962C8B-B14F-4D97-AF65-F5344CB8AC3E}">
        <p14:creationId xmlns:p14="http://schemas.microsoft.com/office/powerpoint/2010/main" val="2539603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left)">
                                      <p:cBhvr>
                                        <p:cTn id="3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7"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a:t>
            </a:r>
            <a:endParaRPr lang="en-US" dirty="0"/>
          </a:p>
        </p:txBody>
      </p:sp>
      <p:sp>
        <p:nvSpPr>
          <p:cNvPr id="3" name="Content Placeholder 2"/>
          <p:cNvSpPr>
            <a:spLocks noGrp="1"/>
          </p:cNvSpPr>
          <p:nvPr>
            <p:ph idx="1"/>
          </p:nvPr>
        </p:nvSpPr>
        <p:spPr/>
        <p:txBody>
          <a:bodyPr/>
          <a:lstStyle/>
          <a:p>
            <a:r>
              <a:rPr lang="en-US" dirty="0" smtClean="0"/>
              <a:t>Permutations &amp; Combinations Worksheet</a:t>
            </a:r>
            <a:endParaRPr lang="en-US" dirty="0"/>
          </a:p>
        </p:txBody>
      </p:sp>
    </p:spTree>
    <p:extLst>
      <p:ext uri="{BB962C8B-B14F-4D97-AF65-F5344CB8AC3E}">
        <p14:creationId xmlns:p14="http://schemas.microsoft.com/office/powerpoint/2010/main" val="6603309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638</TotalTime>
  <Words>736</Words>
  <Application>Microsoft Office PowerPoint</Application>
  <PresentationFormat>On-screen Show (4:3)</PresentationFormat>
  <Paragraphs>80</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Flow</vt:lpstr>
      <vt:lpstr>Monday, October 29, 2012</vt:lpstr>
      <vt:lpstr>Homework Check</vt:lpstr>
      <vt:lpstr>§9-6 Combinations</vt:lpstr>
      <vt:lpstr>§9-6 Combinations</vt:lpstr>
      <vt:lpstr>§9-6 Combinations</vt:lpstr>
      <vt:lpstr>§9-6 Combinations</vt:lpstr>
      <vt:lpstr>§9-6 Permutations &amp; Combinations</vt:lpstr>
      <vt:lpstr>§9-6 Permutations &amp; Combinations</vt:lpstr>
      <vt:lpstr>Homework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Monday, October 29, 2012</dc:title>
  <dc:creator>Dria</dc:creator>
  <cp:lastModifiedBy>Dria</cp:lastModifiedBy>
  <cp:revision>10</cp:revision>
  <dcterms:created xsi:type="dcterms:W3CDTF">2012-10-29T13:42:11Z</dcterms:created>
  <dcterms:modified xsi:type="dcterms:W3CDTF">2012-10-30T00:20:46Z</dcterms:modified>
</cp:coreProperties>
</file>